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2" r:id="rId3"/>
    <p:sldId id="343" r:id="rId4"/>
    <p:sldId id="349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65" r:id="rId18"/>
    <p:sldId id="301" r:id="rId19"/>
  </p:sldIdLst>
  <p:sldSz cx="9144000" cy="6858000" type="screen4x3"/>
  <p:notesSz cx="6797675" cy="9926638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278"/>
    <a:srgbClr val="E3E2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27" autoAdjust="0"/>
  </p:normalViewPr>
  <p:slideViewPr>
    <p:cSldViewPr>
      <p:cViewPr varScale="1">
        <p:scale>
          <a:sx n="68" d="100"/>
          <a:sy n="68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3DE06-39F5-4F17-AA5A-9AB770BE55A5}" type="datetimeFigureOut">
              <a:rPr lang="pt-PT" smtClean="0"/>
              <a:pPr/>
              <a:t>07-05-2014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ED538-085F-4598-B62B-4AA83B3BDD48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581521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01098-409F-41C9-AAB8-C72EDF89E3CD}" type="datetimeFigureOut">
              <a:rPr lang="pt-PT" smtClean="0"/>
              <a:pPr/>
              <a:t>07-05-2014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9C66C-F6D0-48E2-AD04-EFC03A3919A6}" type="slidenum">
              <a:rPr lang="pt-PT" smtClean="0"/>
              <a:pPr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980827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4401098-409F-41C9-AAB8-C72EDF89E3CD}" type="datetimeFigureOut">
              <a:rPr lang="pt-PT" smtClean="0"/>
              <a:pPr/>
              <a:t>07-05-2014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0573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D92731-BABA-4404-A7FC-F316052762F0}" type="datetime1">
              <a:rPr lang="pt-PT" smtClean="0"/>
              <a:t>07-05-2014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3711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D92731-BABA-4404-A7FC-F316052762F0}" type="datetime1">
              <a:rPr lang="pt-PT" smtClean="0"/>
              <a:t>07-05-2014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5242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D92731-BABA-4404-A7FC-F316052762F0}" type="datetime1">
              <a:rPr lang="pt-PT" smtClean="0"/>
              <a:t>07-05-2014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smtClean="0"/>
              <a:t>Pós-Graduação Gestão de projetos</a:t>
            </a:r>
            <a:endParaRPr lang="pt-P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5073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9C66C-F6D0-48E2-AD04-EFC03A3919A6}" type="slidenum">
              <a:rPr lang="pt-PT" smtClean="0"/>
              <a:pPr/>
              <a:t>18</a:t>
            </a:fld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4401098-409F-41C9-AAB8-C72EDF89E3CD}" type="datetimeFigureOut">
              <a:rPr lang="pt-PT" smtClean="0"/>
              <a:pPr/>
              <a:t>07-05-2014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PT" dirty="0" smtClean="0"/>
              <a:t>Pós-Graduação Gestão de projetos</a:t>
            </a:r>
            <a:endParaRPr lang="pt-PT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PT" smtClean="0"/>
              <a:t>ISEG</a:t>
            </a:r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02573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9567"/>
            <a:ext cx="2286000" cy="6048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76200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2298713" cy="602593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772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3829050" cy="4831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95400"/>
            <a:ext cx="3810000" cy="48310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41438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981200"/>
            <a:ext cx="38100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331025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1981200"/>
            <a:ext cx="3810000" cy="4144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21772" y="274638"/>
            <a:ext cx="7055427" cy="7045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295400"/>
            <a:ext cx="77724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716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35113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4"/>
            <a:ext cx="3810000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7200" y="1535113"/>
            <a:ext cx="38100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7200" y="2174874"/>
            <a:ext cx="3810000" cy="43021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055427" cy="9636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119202"/>
            <a:ext cx="900545" cy="860029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28" y="5847303"/>
            <a:ext cx="900545" cy="860029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 rot="16200000">
            <a:off x="8273596" y="606425"/>
            <a:ext cx="1009650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050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© Fnap </a:t>
            </a:r>
            <a:r>
              <a:rPr lang="pt-PT" sz="1050" dirty="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2013</a:t>
            </a:r>
            <a:endParaRPr lang="pt-PT" sz="1050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E7703EC-81DA-44A6-9139-B67CE6EAA507}" type="datetime1">
              <a:rPr lang="en-US" smtClean="0"/>
              <a:pPr/>
              <a:t>5/7/2014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09" r:id="rId12"/>
    <p:sldLayoutId id="2147483710" r:id="rId13"/>
    <p:sldLayoutId id="2147483712" r:id="rId14"/>
    <p:sldLayoutId id="2147483713" r:id="rId15"/>
    <p:sldLayoutId id="2147483714" r:id="rId16"/>
    <p:sldLayoutId id="2147483716" r:id="rId17"/>
    <p:sldLayoutId id="2147483718" r:id="rId18"/>
    <p:sldLayoutId id="2147483719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b="0" i="0" u="none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543800" cy="685800"/>
          </a:xfrm>
        </p:spPr>
        <p:txBody>
          <a:bodyPr anchor="ctr" anchorCtr="0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pt-PT" sz="3800" b="1" dirty="0" smtClean="0"/>
              <a:t>Fundamentos de UML</a:t>
            </a:r>
            <a:endParaRPr lang="pt-PT" sz="3800" b="1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2133600" y="2743200"/>
            <a:ext cx="6096000" cy="838200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sz="2400" b="1" dirty="0" smtClean="0"/>
              <a:t>Exercício (MS Access 2013 Básico) – Parte 2</a:t>
            </a:r>
            <a:endParaRPr lang="pt-PT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248400" y="6245423"/>
            <a:ext cx="19812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1400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ISEG – </a:t>
            </a:r>
            <a:r>
              <a:rPr lang="pt-PT" sz="1400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cs typeface="+mn-cs"/>
              </a:rPr>
              <a:t>Maio 2014</a:t>
            </a:r>
            <a:endParaRPr lang="pt-PT" sz="1400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48400" y="5765292"/>
            <a:ext cx="19812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pt-PT" sz="1200" b="1" kern="0" dirty="0">
                <a:latin typeface="+mn-lt"/>
                <a:cs typeface="+mn-cs"/>
              </a:rPr>
              <a:t>Fernando A. </a:t>
            </a:r>
            <a:r>
              <a:rPr lang="pt-PT" sz="1200" b="1" kern="0" dirty="0" smtClean="0">
                <a:latin typeface="+mn-lt"/>
                <a:cs typeface="+mn-cs"/>
              </a:rPr>
              <a:t>Pereira</a:t>
            </a:r>
          </a:p>
          <a:p>
            <a:pPr algn="r">
              <a:spcBef>
                <a:spcPct val="20000"/>
              </a:spcBef>
              <a:defRPr/>
            </a:pPr>
            <a:r>
              <a:rPr lang="pt-PT" sz="1100" kern="0" dirty="0" smtClean="0">
                <a:solidFill>
                  <a:schemeClr val="tx1">
                    <a:lumMod val="85000"/>
                  </a:schemeClr>
                </a:solidFill>
                <a:latin typeface="+mn-lt"/>
                <a:cs typeface="+mn-cs"/>
              </a:rPr>
              <a:t>fnap@hotmail.com</a:t>
            </a:r>
            <a:endParaRPr lang="pt-PT" sz="1100" kern="0" dirty="0">
              <a:solidFill>
                <a:schemeClr val="tx1">
                  <a:lumMod val="8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030" name="Picture 6" descr="http://upload.wikimedia.org/wikipedia/en/2/2d/UML_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29836"/>
            <a:ext cx="3436784" cy="2443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err="1" smtClean="0"/>
              <a:t>Queries</a:t>
            </a:r>
            <a:r>
              <a:rPr lang="pt-PT" sz="3600" dirty="0" smtClean="0"/>
              <a:t> Sobre Várias Tabelas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47800"/>
            <a:ext cx="8534400" cy="979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2616875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b="1" dirty="0"/>
              <a:t>SELECT DISTINCTROW</a:t>
            </a:r>
            <a:r>
              <a:rPr lang="pt-PT" sz="1400" dirty="0"/>
              <a:t> </a:t>
            </a:r>
            <a:r>
              <a:rPr lang="pt-PT" sz="1400" dirty="0" err="1"/>
              <a:t>Clientes.NumCli</a:t>
            </a:r>
            <a:r>
              <a:rPr lang="pt-PT" sz="1400" dirty="0"/>
              <a:t>, </a:t>
            </a:r>
            <a:r>
              <a:rPr lang="pt-PT" sz="1400" dirty="0" err="1"/>
              <a:t>Clientes.Nome</a:t>
            </a:r>
            <a:r>
              <a:rPr lang="pt-PT" sz="1400" dirty="0"/>
              <a:t>, </a:t>
            </a:r>
            <a:r>
              <a:rPr lang="pt-PT" sz="1400" dirty="0" err="1"/>
              <a:t>Clientes.Morada</a:t>
            </a:r>
            <a:r>
              <a:rPr lang="pt-PT" sz="1400" dirty="0"/>
              <a:t>, </a:t>
            </a:r>
            <a:r>
              <a:rPr lang="pt-PT" sz="1400" dirty="0" err="1"/>
              <a:t>Clientes.Telefone</a:t>
            </a:r>
            <a:r>
              <a:rPr lang="pt-PT" sz="1400" dirty="0"/>
              <a:t>, </a:t>
            </a:r>
            <a:r>
              <a:rPr lang="pt-PT" sz="1400" dirty="0" err="1"/>
              <a:t>Format</a:t>
            </a:r>
            <a:r>
              <a:rPr lang="pt-PT" sz="1400" dirty="0"/>
              <a:t>$([Contas].[</a:t>
            </a:r>
            <a:r>
              <a:rPr lang="pt-PT" sz="1400" dirty="0" err="1"/>
              <a:t>DataAbertura</a:t>
            </a:r>
            <a:r>
              <a:rPr lang="pt-PT" sz="1400" dirty="0"/>
              <a:t>],'</a:t>
            </a:r>
            <a:r>
              <a:rPr lang="pt-PT" sz="1400" dirty="0" err="1"/>
              <a:t>yyyy</a:t>
            </a:r>
            <a:r>
              <a:rPr lang="pt-PT" sz="1400" dirty="0"/>
              <a:t>') </a:t>
            </a:r>
            <a:r>
              <a:rPr lang="pt-PT" sz="1400" b="1" dirty="0"/>
              <a:t>AS</a:t>
            </a:r>
            <a:r>
              <a:rPr lang="pt-PT" sz="1400" dirty="0"/>
              <a:t> [</a:t>
            </a:r>
            <a:r>
              <a:rPr lang="pt-PT" sz="1400" dirty="0" err="1"/>
              <a:t>DataAbertura</a:t>
            </a:r>
            <a:r>
              <a:rPr lang="pt-PT" sz="1400" dirty="0"/>
              <a:t> </a:t>
            </a:r>
            <a:r>
              <a:rPr lang="pt-PT" sz="1400" dirty="0" err="1"/>
              <a:t>By</a:t>
            </a:r>
            <a:r>
              <a:rPr lang="pt-PT" sz="1400" dirty="0"/>
              <a:t> </a:t>
            </a:r>
            <a:r>
              <a:rPr lang="pt-PT" sz="1400" dirty="0" err="1"/>
              <a:t>Year</a:t>
            </a:r>
            <a:r>
              <a:rPr lang="pt-PT" sz="1400" dirty="0"/>
              <a:t>], </a:t>
            </a:r>
            <a:r>
              <a:rPr lang="pt-PT" sz="1400" dirty="0" err="1"/>
              <a:t>First</a:t>
            </a:r>
            <a:r>
              <a:rPr lang="pt-PT" sz="1400" dirty="0"/>
              <a:t>(</a:t>
            </a:r>
            <a:r>
              <a:rPr lang="pt-PT" sz="1400" dirty="0" err="1"/>
              <a:t>Contas.NumConta</a:t>
            </a:r>
            <a:r>
              <a:rPr lang="pt-PT" sz="1400" dirty="0"/>
              <a:t>) </a:t>
            </a:r>
            <a:r>
              <a:rPr lang="pt-PT" sz="1400" b="1" dirty="0"/>
              <a:t>AS</a:t>
            </a:r>
            <a:r>
              <a:rPr lang="pt-PT" sz="1400" dirty="0"/>
              <a:t> [</a:t>
            </a:r>
            <a:r>
              <a:rPr lang="pt-PT" sz="1400" dirty="0" err="1"/>
              <a:t>First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NumConta</a:t>
            </a:r>
            <a:r>
              <a:rPr lang="pt-PT" sz="1400" dirty="0"/>
              <a:t>], </a:t>
            </a:r>
            <a:r>
              <a:rPr lang="pt-PT" sz="1400" dirty="0" err="1"/>
              <a:t>First</a:t>
            </a:r>
            <a:r>
              <a:rPr lang="pt-PT" sz="1400" dirty="0"/>
              <a:t>(</a:t>
            </a:r>
            <a:r>
              <a:rPr lang="pt-PT" sz="1400" dirty="0" err="1"/>
              <a:t>Contas.TipConta</a:t>
            </a:r>
            <a:r>
              <a:rPr lang="pt-PT" sz="1400" dirty="0"/>
              <a:t>) </a:t>
            </a:r>
            <a:r>
              <a:rPr lang="pt-PT" sz="1400" b="1" dirty="0"/>
              <a:t>AS</a:t>
            </a:r>
            <a:r>
              <a:rPr lang="pt-PT" sz="1400" dirty="0"/>
              <a:t> [</a:t>
            </a:r>
            <a:r>
              <a:rPr lang="pt-PT" sz="1400" dirty="0" err="1"/>
              <a:t>First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TipConta</a:t>
            </a:r>
            <a:r>
              <a:rPr lang="pt-PT" sz="1400" dirty="0"/>
              <a:t>], </a:t>
            </a:r>
            <a:r>
              <a:rPr lang="pt-PT" sz="1400" dirty="0" err="1"/>
              <a:t>First</a:t>
            </a:r>
            <a:r>
              <a:rPr lang="pt-PT" sz="1400" dirty="0"/>
              <a:t>(</a:t>
            </a:r>
            <a:r>
              <a:rPr lang="pt-PT" sz="1400" dirty="0" err="1"/>
              <a:t>Contas.Titular</a:t>
            </a:r>
            <a:r>
              <a:rPr lang="pt-PT" sz="1400" dirty="0"/>
              <a:t>) </a:t>
            </a:r>
            <a:r>
              <a:rPr lang="pt-PT" sz="1400" b="1" dirty="0"/>
              <a:t>AS</a:t>
            </a:r>
            <a:r>
              <a:rPr lang="pt-PT" sz="1400" dirty="0"/>
              <a:t> [</a:t>
            </a:r>
            <a:r>
              <a:rPr lang="pt-PT" sz="1400" dirty="0" err="1"/>
              <a:t>First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Titular], Sum(</a:t>
            </a:r>
            <a:r>
              <a:rPr lang="pt-PT" sz="1400" dirty="0" err="1"/>
              <a:t>Contas.SaldoCorrente</a:t>
            </a:r>
            <a:r>
              <a:rPr lang="pt-PT" sz="1400" dirty="0"/>
              <a:t>) </a:t>
            </a:r>
            <a:r>
              <a:rPr lang="pt-PT" sz="1400" b="1" dirty="0"/>
              <a:t>AS</a:t>
            </a:r>
            <a:r>
              <a:rPr lang="pt-PT" sz="1400" dirty="0"/>
              <a:t> [Sum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SaldoCorrente</a:t>
            </a:r>
            <a:r>
              <a:rPr lang="pt-PT" sz="1400" dirty="0"/>
              <a:t>], </a:t>
            </a:r>
            <a:r>
              <a:rPr lang="pt-PT" sz="1400" dirty="0" err="1"/>
              <a:t>Avg</a:t>
            </a:r>
            <a:r>
              <a:rPr lang="pt-PT" sz="1400" dirty="0"/>
              <a:t>(</a:t>
            </a:r>
            <a:r>
              <a:rPr lang="pt-PT" sz="1400" dirty="0" err="1"/>
              <a:t>Contas.SaldoCorrente</a:t>
            </a:r>
            <a:r>
              <a:rPr lang="pt-PT" sz="1400" dirty="0"/>
              <a:t>) </a:t>
            </a:r>
            <a:r>
              <a:rPr lang="pt-PT" sz="1400" b="1" dirty="0"/>
              <a:t>AS</a:t>
            </a:r>
            <a:r>
              <a:rPr lang="pt-PT" sz="1400" dirty="0"/>
              <a:t> [</a:t>
            </a:r>
            <a:r>
              <a:rPr lang="pt-PT" sz="1400" dirty="0" err="1"/>
              <a:t>Avg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SaldoCorrente</a:t>
            </a:r>
            <a:r>
              <a:rPr lang="pt-PT" sz="1400" dirty="0"/>
              <a:t>], Min(</a:t>
            </a:r>
            <a:r>
              <a:rPr lang="pt-PT" sz="1400" dirty="0" err="1"/>
              <a:t>Contas.SaldoCorrente</a:t>
            </a:r>
            <a:r>
              <a:rPr lang="pt-PT" sz="1400" dirty="0"/>
              <a:t>) </a:t>
            </a:r>
            <a:r>
              <a:rPr lang="pt-PT" sz="1400" b="1" dirty="0"/>
              <a:t>AS</a:t>
            </a:r>
            <a:r>
              <a:rPr lang="pt-PT" sz="1400" dirty="0"/>
              <a:t> [Min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SaldoCorrente</a:t>
            </a:r>
            <a:r>
              <a:rPr lang="pt-PT" sz="1400" dirty="0"/>
              <a:t>], Max(</a:t>
            </a:r>
            <a:r>
              <a:rPr lang="pt-PT" sz="1400" dirty="0" err="1"/>
              <a:t>Contas.SaldoCorrente</a:t>
            </a:r>
            <a:r>
              <a:rPr lang="pt-PT" sz="1400" dirty="0"/>
              <a:t>) </a:t>
            </a:r>
            <a:r>
              <a:rPr lang="pt-PT" sz="1400" b="1" dirty="0"/>
              <a:t>AS</a:t>
            </a:r>
            <a:r>
              <a:rPr lang="pt-PT" sz="1400" dirty="0"/>
              <a:t> [Max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SaldoCorrente</a:t>
            </a:r>
            <a:r>
              <a:rPr lang="pt-PT" sz="1400" dirty="0"/>
              <a:t>], </a:t>
            </a:r>
            <a:r>
              <a:rPr lang="pt-PT" sz="1400" dirty="0" err="1"/>
              <a:t>Count</a:t>
            </a:r>
            <a:r>
              <a:rPr lang="pt-PT" sz="1400" dirty="0"/>
              <a:t>(*) AS [</a:t>
            </a:r>
            <a:r>
              <a:rPr lang="pt-PT" sz="1400" dirty="0" err="1"/>
              <a:t>Count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Contas]</a:t>
            </a:r>
          </a:p>
          <a:p>
            <a:r>
              <a:rPr lang="pt-PT" sz="1400" b="1" dirty="0"/>
              <a:t>FROM</a:t>
            </a:r>
            <a:r>
              <a:rPr lang="pt-PT" sz="1400" dirty="0"/>
              <a:t> Clientes INNER JOIN Contas ON Clientes.[</a:t>
            </a:r>
            <a:r>
              <a:rPr lang="pt-PT" sz="1400" dirty="0" err="1"/>
              <a:t>NumCli</a:t>
            </a:r>
            <a:r>
              <a:rPr lang="pt-PT" sz="1400" dirty="0"/>
              <a:t>] = Contas.[Titular]</a:t>
            </a:r>
          </a:p>
          <a:p>
            <a:r>
              <a:rPr lang="pt-PT" sz="1400" b="1" dirty="0"/>
              <a:t>GROUP BY</a:t>
            </a:r>
            <a:r>
              <a:rPr lang="pt-PT" sz="1400" dirty="0"/>
              <a:t> </a:t>
            </a:r>
            <a:r>
              <a:rPr lang="pt-PT" sz="1400" dirty="0" err="1"/>
              <a:t>Clientes.NumCli</a:t>
            </a:r>
            <a:r>
              <a:rPr lang="pt-PT" sz="1400" dirty="0"/>
              <a:t>, </a:t>
            </a:r>
            <a:r>
              <a:rPr lang="pt-PT" sz="1400" dirty="0" err="1"/>
              <a:t>Clientes.Nome</a:t>
            </a:r>
            <a:r>
              <a:rPr lang="pt-PT" sz="1400" dirty="0"/>
              <a:t>, </a:t>
            </a:r>
            <a:r>
              <a:rPr lang="pt-PT" sz="1400" dirty="0" err="1"/>
              <a:t>Clientes.Morada</a:t>
            </a:r>
            <a:r>
              <a:rPr lang="pt-PT" sz="1400" dirty="0"/>
              <a:t>, </a:t>
            </a:r>
            <a:r>
              <a:rPr lang="pt-PT" sz="1400" dirty="0" err="1"/>
              <a:t>Clientes.Telefone</a:t>
            </a:r>
            <a:r>
              <a:rPr lang="pt-PT" sz="1400" dirty="0"/>
              <a:t>, </a:t>
            </a:r>
            <a:r>
              <a:rPr lang="pt-PT" sz="1400" dirty="0" err="1"/>
              <a:t>Format</a:t>
            </a:r>
            <a:r>
              <a:rPr lang="pt-PT" sz="1400" dirty="0"/>
              <a:t>$([Contas].[</a:t>
            </a:r>
            <a:r>
              <a:rPr lang="pt-PT" sz="1400" dirty="0" err="1"/>
              <a:t>DataAbertura</a:t>
            </a:r>
            <a:r>
              <a:rPr lang="pt-PT" sz="1400" dirty="0"/>
              <a:t>],'</a:t>
            </a:r>
            <a:r>
              <a:rPr lang="pt-PT" sz="1400" dirty="0" err="1"/>
              <a:t>yyyy</a:t>
            </a:r>
            <a:r>
              <a:rPr lang="pt-PT" sz="1400" dirty="0"/>
              <a:t>'), </a:t>
            </a:r>
            <a:r>
              <a:rPr lang="pt-PT" sz="1400" dirty="0" err="1"/>
              <a:t>Year</a:t>
            </a:r>
            <a:r>
              <a:rPr lang="pt-PT" sz="1400" dirty="0"/>
              <a:t>([Contas].[</a:t>
            </a:r>
            <a:r>
              <a:rPr lang="pt-PT" sz="1400" dirty="0" err="1"/>
              <a:t>DataAbertura</a:t>
            </a:r>
            <a:r>
              <a:rPr lang="pt-PT" sz="1400" dirty="0"/>
              <a:t>]);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4789883"/>
            <a:ext cx="8305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/>
              <a:t>Este </a:t>
            </a:r>
            <a:r>
              <a:rPr lang="pt-PT" sz="1600" b="1" dirty="0" err="1" smtClean="0"/>
              <a:t>query</a:t>
            </a:r>
            <a:r>
              <a:rPr lang="pt-PT" sz="1600" b="1" dirty="0" smtClean="0"/>
              <a:t> é um pouco mais complexo e que introduz alguns elementos novos:</a:t>
            </a:r>
          </a:p>
          <a:p>
            <a:endParaRPr lang="pt-PT" sz="1400" b="1" dirty="0"/>
          </a:p>
          <a:p>
            <a:r>
              <a:rPr lang="pt-PT" sz="1400" b="1" dirty="0" smtClean="0"/>
              <a:t>DISTINCTROW – </a:t>
            </a:r>
            <a:r>
              <a:rPr lang="pt-PT" sz="1400" dirty="0" smtClean="0"/>
              <a:t>Permite que o resultado do JOIN das duas tabelas não devolva registos duplicados</a:t>
            </a:r>
          </a:p>
          <a:p>
            <a:r>
              <a:rPr lang="pt-PT" sz="1400" b="1" dirty="0" smtClean="0"/>
              <a:t>Funções na clausula SELECT (Ex. </a:t>
            </a:r>
            <a:r>
              <a:rPr lang="pt-PT" sz="1400" b="1" dirty="0" err="1" smtClean="0"/>
              <a:t>Format</a:t>
            </a:r>
            <a:r>
              <a:rPr lang="pt-PT" sz="1400" b="1" dirty="0" smtClean="0"/>
              <a:t>$, </a:t>
            </a:r>
            <a:r>
              <a:rPr lang="pt-PT" sz="1400" b="1" dirty="0" err="1" smtClean="0"/>
              <a:t>First</a:t>
            </a:r>
            <a:r>
              <a:rPr lang="pt-PT" sz="1400" b="1" dirty="0" smtClean="0"/>
              <a:t>, Sum, </a:t>
            </a:r>
            <a:r>
              <a:rPr lang="pt-PT" sz="1400" b="1" dirty="0" err="1" smtClean="0"/>
              <a:t>Avg</a:t>
            </a:r>
            <a:r>
              <a:rPr lang="pt-PT" sz="1400" b="1" dirty="0" smtClean="0"/>
              <a:t>, Min, Max, </a:t>
            </a:r>
            <a:r>
              <a:rPr lang="pt-PT" sz="1400" b="1" dirty="0" err="1" smtClean="0"/>
              <a:t>Count</a:t>
            </a:r>
            <a:r>
              <a:rPr lang="pt-PT" sz="1400" b="1" dirty="0" smtClean="0"/>
              <a:t>) – </a:t>
            </a:r>
            <a:r>
              <a:rPr lang="pt-PT" sz="1400" dirty="0" smtClean="0"/>
              <a:t>Permitem efetuar cálculos sobre os campos da base de dados e apresentar os resultados</a:t>
            </a:r>
          </a:p>
          <a:p>
            <a:r>
              <a:rPr lang="pt-PT" sz="1400" b="1" dirty="0" smtClean="0"/>
              <a:t>AS</a:t>
            </a:r>
            <a:r>
              <a:rPr lang="pt-PT" sz="1400" dirty="0" smtClean="0"/>
              <a:t> – Permite atribuir aos campos que são retornados um nome diferente daquele que é o nome do campo na base de dados</a:t>
            </a:r>
          </a:p>
          <a:p>
            <a:r>
              <a:rPr lang="pt-PT" sz="1400" b="1" dirty="0" smtClean="0"/>
              <a:t>GROUP BY</a:t>
            </a:r>
            <a:r>
              <a:rPr lang="pt-PT" sz="1400" dirty="0" smtClean="0"/>
              <a:t> – Agrupa os registos e condiciona o resultados das funções que são executadas no SELECT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7881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Formulários para Introdução de Dados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88" y="1371600"/>
            <a:ext cx="80036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Quando criamos uma aplicação em Access temos de ter uma forma dos utilizadores adicionarem dados à base de dados.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A forma habitual de fazer isso é desenvolvendo formulários, isto é écrans que funcionam em conjunto com </a:t>
            </a:r>
            <a:r>
              <a:rPr lang="pt-PT" sz="1600" dirty="0" err="1" smtClean="0"/>
              <a:t>Querys</a:t>
            </a:r>
            <a:r>
              <a:rPr lang="pt-PT" sz="1600" dirty="0" smtClean="0"/>
              <a:t> e que permitem ao utilizador dispor de um interface amigável para a introdução de dados.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600" dirty="0" smtClean="0"/>
              <a:t>Os formulários mais simples permitem introduzir dados numa única tabela</a:t>
            </a:r>
            <a:endParaRPr lang="pt-PT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08928" y="3124200"/>
            <a:ext cx="80036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Criar um formulário para adicionar clientes à base de dados do </a:t>
            </a:r>
            <a:r>
              <a:rPr lang="pt-PT" b="1" dirty="0" err="1" smtClean="0"/>
              <a:t>SimplesBank</a:t>
            </a:r>
            <a:endParaRPr lang="pt-PT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25988" y="3676472"/>
            <a:ext cx="8003612" cy="31053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pt-PT" sz="1400" dirty="0" smtClean="0"/>
              <a:t>Para criar este formulário vamos usar a funcionalidade de </a:t>
            </a:r>
            <a:r>
              <a:rPr lang="pt-PT" sz="1400" b="1" dirty="0" err="1" smtClean="0"/>
              <a:t>Forms</a:t>
            </a:r>
            <a:r>
              <a:rPr lang="pt-PT" sz="1400" b="1" dirty="0" smtClean="0"/>
              <a:t> </a:t>
            </a:r>
            <a:r>
              <a:rPr lang="pt-PT" sz="1400" b="1" dirty="0" err="1" smtClean="0"/>
              <a:t>Wizard</a:t>
            </a:r>
            <a:endParaRPr lang="pt-PT" sz="1400" b="1" dirty="0" smtClean="0"/>
          </a:p>
          <a:p>
            <a:pPr algn="just"/>
            <a:endParaRPr lang="pt-PT" sz="1000" dirty="0"/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Aceda à opção “</a:t>
            </a:r>
            <a:r>
              <a:rPr lang="pt-PT" sz="1200" dirty="0" err="1" smtClean="0"/>
              <a:t>Create</a:t>
            </a:r>
            <a:r>
              <a:rPr lang="pt-PT" sz="1200" dirty="0" smtClean="0"/>
              <a:t> | </a:t>
            </a:r>
            <a:r>
              <a:rPr lang="pt-PT" sz="1200" dirty="0" err="1" smtClean="0"/>
              <a:t>Form</a:t>
            </a:r>
            <a:r>
              <a:rPr lang="pt-PT" sz="1200" dirty="0" smtClean="0"/>
              <a:t> </a:t>
            </a:r>
            <a:r>
              <a:rPr lang="pt-PT" sz="1200" dirty="0" err="1" smtClean="0"/>
              <a:t>Wizard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Na opção </a:t>
            </a:r>
            <a:r>
              <a:rPr lang="pt-PT" sz="1200" dirty="0" err="1" smtClean="0"/>
              <a:t>Table</a:t>
            </a:r>
            <a:r>
              <a:rPr lang="pt-PT" sz="1200" dirty="0" smtClean="0"/>
              <a:t>/</a:t>
            </a:r>
            <a:r>
              <a:rPr lang="pt-PT" sz="1200" dirty="0" err="1" smtClean="0"/>
              <a:t>Queries</a:t>
            </a:r>
            <a:r>
              <a:rPr lang="pt-PT" sz="1200" dirty="0" smtClean="0"/>
              <a:t> selecione a tabela Clientes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Como queremos que a totalidade dos campos desta tabela apareça no formulário, clique em &gt;&gt; para selecionar todos os campos da tabela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Prima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endParaRPr lang="pt-PT" sz="800" dirty="0"/>
          </a:p>
          <a:p>
            <a:pPr algn="just"/>
            <a:r>
              <a:rPr lang="pt-PT" sz="1400" dirty="0" smtClean="0"/>
              <a:t>Os formulários podem ter várias apresentações distintas. O Access permite-lhe escolher entre 4 apresentações distintas:</a:t>
            </a:r>
          </a:p>
          <a:p>
            <a:pPr algn="just"/>
            <a:endParaRPr lang="pt-PT" sz="8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b="1" dirty="0" err="1" smtClean="0"/>
              <a:t>Columnar</a:t>
            </a:r>
            <a:r>
              <a:rPr lang="pt-PT" sz="1200" dirty="0" smtClean="0"/>
              <a:t> – Os nomes dos campos aparecem à esquerda de cada campo. Adequado para ver um registo de cada vez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b="1" dirty="0" smtClean="0"/>
              <a:t>Tabular – </a:t>
            </a:r>
            <a:r>
              <a:rPr lang="pt-PT" sz="1200" dirty="0" smtClean="0"/>
              <a:t>Os nomes dos campos aparecem no topo do écrans e os registos são mostrados em lista. Adequado se pretendermos ter uma visão geral dos dados da tabela no menor numero de écrans possível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b="1" dirty="0" err="1" smtClean="0"/>
              <a:t>Datasheet</a:t>
            </a:r>
            <a:r>
              <a:rPr lang="pt-PT" sz="1200" dirty="0" smtClean="0"/>
              <a:t> – Os dados são apresentados numa vista similar á que é disponibilizada aquando da criação do </a:t>
            </a:r>
            <a:r>
              <a:rPr lang="pt-PT" sz="1200" dirty="0" err="1" smtClean="0"/>
              <a:t>query</a:t>
            </a:r>
            <a:endParaRPr lang="pt-PT" sz="12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t-PT" sz="1200" b="1" dirty="0" err="1" smtClean="0"/>
              <a:t>Justified</a:t>
            </a:r>
            <a:r>
              <a:rPr lang="pt-PT" sz="1200" dirty="0" smtClean="0"/>
              <a:t> – Os nomes dos campos são apresentados acima do campo, com os campos espalhados pelo formulário. Idêntico ao formato </a:t>
            </a:r>
            <a:r>
              <a:rPr lang="pt-PT" sz="1200" dirty="0" err="1" smtClean="0"/>
              <a:t>columnar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423216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Formulários para Introdução de Dados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3080" y="1219200"/>
            <a:ext cx="4478920" cy="3886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PT" sz="1200" dirty="0" smtClean="0"/>
              <a:t>Selecione a opção “</a:t>
            </a:r>
            <a:r>
              <a:rPr lang="pt-PT" sz="1200" dirty="0" err="1" smtClean="0"/>
              <a:t>Columnar</a:t>
            </a:r>
            <a:r>
              <a:rPr lang="pt-PT" sz="1200" dirty="0" smtClean="0"/>
              <a:t>”</a:t>
            </a:r>
          </a:p>
          <a:p>
            <a:pPr marL="342900" indent="-342900">
              <a:buFont typeface="+mj-lt"/>
              <a:buAutoNum type="arabicPeriod"/>
            </a:pPr>
            <a:r>
              <a:rPr lang="pt-PT" sz="1200" dirty="0" smtClean="0"/>
              <a:t>Prima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  <a:endParaRPr lang="pt-PT" sz="1200" dirty="0"/>
          </a:p>
          <a:p>
            <a:pPr marL="342900" indent="-342900">
              <a:buFont typeface="+mj-lt"/>
              <a:buAutoNum type="arabicPeriod"/>
            </a:pPr>
            <a:r>
              <a:rPr lang="pt-PT" sz="1200" dirty="0" smtClean="0"/>
              <a:t>Adicione o titulo ao formulário, por exemplo “Alterar / Adicionar Clientes”</a:t>
            </a:r>
          </a:p>
          <a:p>
            <a:pPr marL="342900" indent="-342900">
              <a:buFont typeface="+mj-lt"/>
              <a:buAutoNum type="arabicPeriod"/>
            </a:pPr>
            <a:r>
              <a:rPr lang="pt-PT" sz="1200" dirty="0" smtClean="0"/>
              <a:t>Prima “</a:t>
            </a:r>
            <a:r>
              <a:rPr lang="pt-PT" sz="1200" dirty="0" err="1" smtClean="0"/>
              <a:t>Finish</a:t>
            </a:r>
            <a:r>
              <a:rPr lang="pt-PT" sz="1200" dirty="0" smtClean="0"/>
              <a:t>” para ver o resultado</a:t>
            </a:r>
          </a:p>
          <a:p>
            <a:pPr marL="342900" indent="-342900">
              <a:buFont typeface="+mj-lt"/>
              <a:buAutoNum type="arabicPeriod"/>
            </a:pPr>
            <a:endParaRPr lang="pt-PT" sz="1200" dirty="0"/>
          </a:p>
          <a:p>
            <a:r>
              <a:rPr lang="pt-PT" sz="1200" dirty="0" smtClean="0"/>
              <a:t>O Access cria um formulário simples em que pode visualizar, alterar ou adicionar os campos / registos da tabela Clientes.</a:t>
            </a:r>
          </a:p>
          <a:p>
            <a:r>
              <a:rPr lang="pt-PT" sz="1200" dirty="0" smtClean="0"/>
              <a:t>Os botões de controlo estão disponíveis no rodapé do formulário e permitem: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200" dirty="0" smtClean="0"/>
              <a:t>Visualizar o numero de registos na tabela e o numero do registo que está a ser mostrado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200" dirty="0" smtClean="0"/>
              <a:t>Navegar entre os registos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200" dirty="0" smtClean="0"/>
              <a:t>Adicionar um novo registo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PT" sz="1200" dirty="0" smtClean="0"/>
              <a:t>Pesquisar por determinado critério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PT" sz="1200" dirty="0"/>
          </a:p>
          <a:p>
            <a:r>
              <a:rPr lang="pt-PT" sz="1200" dirty="0" smtClean="0"/>
              <a:t>Utilize o formulário para introduzir um novo cliente na Base de Dados e para alterar a morada do cliente Luís Figueiredo.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164265"/>
            <a:ext cx="38100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8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Relatórios para Visualização de Dados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5988" y="1219200"/>
            <a:ext cx="8003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A melhor forma de fornecer aos utilizadores informação de agrupada e ordenada sobre o conteúdo da base de dados é através da criação de relatórios.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Os relatórios, como os formulários podem basear-se na informação de uma tabela ou num </a:t>
            </a:r>
            <a:r>
              <a:rPr lang="pt-PT" sz="1400" dirty="0" err="1" smtClean="0"/>
              <a:t>query</a:t>
            </a:r>
            <a:r>
              <a:rPr lang="pt-PT" sz="1400" dirty="0" smtClean="0"/>
              <a:t> que apresente informação extraída de várias tabelas.</a:t>
            </a:r>
            <a:endParaRPr lang="pt-PT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25988" y="2373868"/>
            <a:ext cx="800361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Criar um Relatório para visualizar a lista de clientes do </a:t>
            </a:r>
            <a:r>
              <a:rPr lang="pt-PT" b="1" dirty="0" err="1" smtClean="0"/>
              <a:t>SimplesBank</a:t>
            </a:r>
            <a:endParaRPr lang="pt-PT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967" y="2895600"/>
            <a:ext cx="8003612" cy="353646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pt-PT" sz="1200" dirty="0" smtClean="0"/>
              <a:t>Para criar este relatório vamos usar a funcionalidade de </a:t>
            </a:r>
            <a:r>
              <a:rPr lang="pt-PT" sz="1200" b="1" dirty="0" err="1" smtClean="0"/>
              <a:t>Report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Wizard</a:t>
            </a:r>
            <a:endParaRPr lang="pt-PT" sz="1200" b="1" dirty="0" smtClean="0"/>
          </a:p>
          <a:p>
            <a:pPr algn="just"/>
            <a:endParaRPr lang="pt-PT" sz="1000" dirty="0"/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Aceda à opção “</a:t>
            </a:r>
            <a:r>
              <a:rPr lang="pt-PT" sz="1200" dirty="0" err="1" smtClean="0"/>
              <a:t>Create</a:t>
            </a:r>
            <a:r>
              <a:rPr lang="pt-PT" sz="1200" dirty="0" smtClean="0"/>
              <a:t> | </a:t>
            </a:r>
            <a:r>
              <a:rPr lang="pt-PT" sz="1200" dirty="0" err="1" smtClean="0"/>
              <a:t>Report</a:t>
            </a:r>
            <a:r>
              <a:rPr lang="pt-PT" sz="1200" dirty="0" smtClean="0"/>
              <a:t> </a:t>
            </a:r>
            <a:r>
              <a:rPr lang="pt-PT" sz="1200" dirty="0" err="1" smtClean="0"/>
              <a:t>Wizard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Na opção </a:t>
            </a:r>
            <a:r>
              <a:rPr lang="pt-PT" sz="1200" dirty="0" err="1" smtClean="0"/>
              <a:t>Table</a:t>
            </a:r>
            <a:r>
              <a:rPr lang="pt-PT" sz="1200" dirty="0" smtClean="0"/>
              <a:t>/</a:t>
            </a:r>
            <a:r>
              <a:rPr lang="pt-PT" sz="1200" dirty="0" err="1" smtClean="0"/>
              <a:t>Queries</a:t>
            </a:r>
            <a:r>
              <a:rPr lang="pt-PT" sz="1200" dirty="0" smtClean="0"/>
              <a:t> selecione a tabela Clientes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Como queremos que a totalidade dos campos desta tabela apareça no relatório, clique em &gt;&gt; para selecionar todos os campos da tabela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Prima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endParaRPr lang="pt-PT" sz="800" dirty="0"/>
          </a:p>
          <a:p>
            <a:pPr algn="just"/>
            <a:r>
              <a:rPr lang="pt-PT" sz="1200" dirty="0" smtClean="0"/>
              <a:t>Por defeito o Access escolhe um dos campos da tabela para agrupar os resultados. Neste caso foi escolhido o campo </a:t>
            </a:r>
            <a:r>
              <a:rPr lang="pt-PT" sz="1200" i="1" dirty="0" err="1" smtClean="0"/>
              <a:t>CodGenero</a:t>
            </a:r>
            <a:r>
              <a:rPr lang="pt-PT" sz="1200" dirty="0" smtClean="0"/>
              <a:t>. O utilizador pode selecionar outros níveis adicionais de agrupamento. No caso de serem selecionados vários critérios de agrupamento podem alterar-se as respetivas prioridades.</a:t>
            </a:r>
          </a:p>
          <a:p>
            <a:pPr algn="just"/>
            <a:endParaRPr lang="pt-PT" sz="800" dirty="0"/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1200" dirty="0"/>
              <a:t>Marque o campo </a:t>
            </a:r>
            <a:r>
              <a:rPr lang="pt-PT" sz="1200" dirty="0" err="1"/>
              <a:t>CodEstCivil</a:t>
            </a:r>
            <a:r>
              <a:rPr lang="pt-PT" sz="1200" dirty="0"/>
              <a:t> e prima </a:t>
            </a:r>
            <a:r>
              <a:rPr lang="pt-PT" sz="1200" dirty="0" smtClean="0"/>
              <a:t>a opção </a:t>
            </a:r>
            <a:r>
              <a:rPr lang="pt-PT" sz="1200" b="1" dirty="0" smtClean="0"/>
              <a:t>&gt;</a:t>
            </a:r>
            <a:r>
              <a:rPr lang="pt-PT" sz="1200" dirty="0" smtClean="0"/>
              <a:t> </a:t>
            </a:r>
            <a:r>
              <a:rPr lang="pt-PT" sz="1200" dirty="0"/>
              <a:t>para adicionar um novo critério de </a:t>
            </a:r>
            <a:r>
              <a:rPr lang="pt-PT" sz="1200" dirty="0" smtClean="0"/>
              <a:t>agrupamento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1200" dirty="0" smtClean="0"/>
              <a:t>Clique na “Seta para Cima” da opção </a:t>
            </a:r>
            <a:r>
              <a:rPr lang="pt-PT" sz="1200" dirty="0" err="1" smtClean="0"/>
              <a:t>Priority</a:t>
            </a:r>
            <a:r>
              <a:rPr lang="pt-PT" sz="1200" dirty="0" smtClean="0"/>
              <a:t> para ´dar prioridade ao critério </a:t>
            </a:r>
            <a:r>
              <a:rPr lang="pt-PT" sz="1200" i="1" dirty="0" err="1" smtClean="0"/>
              <a:t>CodEstCivil</a:t>
            </a:r>
            <a:r>
              <a:rPr lang="pt-PT" sz="1200" dirty="0" smtClean="0"/>
              <a:t> sobre o Critério </a:t>
            </a:r>
            <a:r>
              <a:rPr lang="pt-PT" sz="1200" i="1" dirty="0" err="1" smtClean="0"/>
              <a:t>CodGenero</a:t>
            </a:r>
            <a:r>
              <a:rPr lang="pt-PT" sz="1200" i="1" dirty="0" smtClean="0"/>
              <a:t>. </a:t>
            </a:r>
            <a:r>
              <a:rPr lang="pt-PT" sz="1200" dirty="0" smtClean="0"/>
              <a:t>Caso pretenda pode excluir o critério </a:t>
            </a:r>
            <a:r>
              <a:rPr lang="pt-PT" sz="1200" dirty="0" err="1" smtClean="0"/>
              <a:t>CodGenero</a:t>
            </a:r>
            <a:r>
              <a:rPr lang="pt-PT" sz="1200" dirty="0" smtClean="0"/>
              <a:t> </a:t>
            </a:r>
            <a:r>
              <a:rPr lang="pt-PT" sz="1200" dirty="0" err="1" smtClean="0"/>
              <a:t>primindo</a:t>
            </a:r>
            <a:r>
              <a:rPr lang="pt-PT" sz="1200" dirty="0" smtClean="0"/>
              <a:t> a opção </a:t>
            </a:r>
            <a:r>
              <a:rPr lang="pt-PT" sz="1200" b="1" dirty="0" smtClean="0"/>
              <a:t>&lt;</a:t>
            </a:r>
            <a:r>
              <a:rPr lang="pt-PT" sz="1200" dirty="0" smtClean="0"/>
              <a:t> 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1200" dirty="0" smtClean="0"/>
              <a:t>Prima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1200" dirty="0" smtClean="0"/>
              <a:t>Selecione os critérios e o tipo de ordenação, e faça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1200" dirty="0" smtClean="0"/>
              <a:t>Selecione o Layout e a Orientação da página de resultados, e faça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 startAt="5"/>
            </a:pPr>
            <a:r>
              <a:rPr lang="pt-PT" sz="1200" dirty="0" smtClean="0"/>
              <a:t>Dê um titulo ao Relatório, por exemplo “Lista de Clientes” e prima “</a:t>
            </a:r>
            <a:r>
              <a:rPr lang="pt-PT" sz="1200" dirty="0" err="1" smtClean="0"/>
              <a:t>Finish</a:t>
            </a:r>
            <a:r>
              <a:rPr lang="pt-PT" sz="1200" dirty="0" smtClean="0"/>
              <a:t>” para ver o resultado.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2419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smtClean="0"/>
              <a:t>Relatórios para Visualização de Dados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146413"/>
            <a:ext cx="7858125" cy="3730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9562" y="4982882"/>
            <a:ext cx="800100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600" b="1" dirty="0" smtClean="0"/>
              <a:t>Uma vez visualizado pode, usando a barra de ferramentas visualiza-lo de diversas formas, imprimir o relatório ou exportá-lo para Excel, Word, PDF ou outro formato</a:t>
            </a:r>
            <a:endParaRPr lang="pt-PT" sz="16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624" y="5816373"/>
            <a:ext cx="6238875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4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198450" cy="963612"/>
          </a:xfrm>
        </p:spPr>
        <p:txBody>
          <a:bodyPr/>
          <a:lstStyle/>
          <a:p>
            <a:r>
              <a:rPr lang="pt-PT" sz="3600" dirty="0" smtClean="0"/>
              <a:t>Criar um Formulário com Subformulário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6610" y="1219200"/>
            <a:ext cx="8003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Este tipo de formulários são usados para mostrar em simultâneo dados provenientes de duas tabelas distintas, sendo o relacionamento entre os dois formulários definido pelo relacionamento que está definido nas tabelas cuja informação está a ser consultada/atualizada.</a:t>
            </a:r>
            <a:endParaRPr lang="pt-PT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6610" y="2133600"/>
            <a:ext cx="80036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Criar um formulário consultar a informação sobre os clientes do </a:t>
            </a:r>
            <a:r>
              <a:rPr lang="pt-PT" b="1" dirty="0" err="1" smtClean="0"/>
              <a:t>SimplesBank</a:t>
            </a:r>
            <a:r>
              <a:rPr lang="pt-PT" b="1" dirty="0" smtClean="0"/>
              <a:t> com detalhe das respetivas contas</a:t>
            </a:r>
            <a:endParaRPr lang="pt-PT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6610" y="2955667"/>
            <a:ext cx="8003612" cy="380254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pt-PT" sz="1200" dirty="0" smtClean="0"/>
              <a:t>Para criar este formulário vamos usar a funcionalidade de </a:t>
            </a:r>
            <a:r>
              <a:rPr lang="pt-PT" sz="1200" b="1" dirty="0" err="1" smtClean="0"/>
              <a:t>Form</a:t>
            </a:r>
            <a:r>
              <a:rPr lang="pt-PT" sz="1200" b="1" dirty="0" smtClean="0"/>
              <a:t> </a:t>
            </a:r>
            <a:r>
              <a:rPr lang="pt-PT" sz="1200" b="1" dirty="0" err="1" smtClean="0"/>
              <a:t>Wizard</a:t>
            </a:r>
            <a:endParaRPr lang="pt-PT" sz="1200" b="1" dirty="0" smtClean="0"/>
          </a:p>
          <a:p>
            <a:pPr algn="just"/>
            <a:endParaRPr lang="pt-PT" sz="1000" dirty="0"/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Aceda à opção “</a:t>
            </a:r>
            <a:r>
              <a:rPr lang="pt-PT" sz="1200" dirty="0" err="1" smtClean="0"/>
              <a:t>Create</a:t>
            </a:r>
            <a:r>
              <a:rPr lang="pt-PT" sz="1200" dirty="0" smtClean="0"/>
              <a:t> | </a:t>
            </a:r>
            <a:r>
              <a:rPr lang="pt-PT" sz="1200" dirty="0" err="1" smtClean="0"/>
              <a:t>Form</a:t>
            </a:r>
            <a:r>
              <a:rPr lang="pt-PT" sz="1200" dirty="0" smtClean="0"/>
              <a:t> </a:t>
            </a:r>
            <a:r>
              <a:rPr lang="pt-PT" sz="1200" dirty="0" err="1" smtClean="0"/>
              <a:t>Wizard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Na opção </a:t>
            </a:r>
            <a:r>
              <a:rPr lang="pt-PT" sz="1200" dirty="0" err="1" smtClean="0"/>
              <a:t>Table</a:t>
            </a:r>
            <a:r>
              <a:rPr lang="pt-PT" sz="1200" dirty="0" smtClean="0"/>
              <a:t>/</a:t>
            </a:r>
            <a:r>
              <a:rPr lang="pt-PT" sz="1200" dirty="0" err="1" smtClean="0"/>
              <a:t>Queries</a:t>
            </a:r>
            <a:r>
              <a:rPr lang="pt-PT" sz="1200" dirty="0" smtClean="0"/>
              <a:t> selecione a tabela Clientes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Com o botão &gt; selecione os campos da tabela Cliente que vai incluir no formulário. Neste caso selecione os campos </a:t>
            </a:r>
            <a:r>
              <a:rPr lang="pt-PT" sz="1200" dirty="0" err="1" smtClean="0"/>
              <a:t>NumCli</a:t>
            </a:r>
            <a:r>
              <a:rPr lang="pt-PT" sz="1200" dirty="0" smtClean="0"/>
              <a:t>, Nome, Morada, Telefone e </a:t>
            </a:r>
            <a:r>
              <a:rPr lang="pt-PT" sz="1200" dirty="0" err="1" smtClean="0"/>
              <a:t>NumConta</a:t>
            </a:r>
            <a:endParaRPr lang="pt-PT" sz="12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/>
              <a:t>Na opção </a:t>
            </a:r>
            <a:r>
              <a:rPr lang="pt-PT" sz="1200" dirty="0" err="1"/>
              <a:t>Table</a:t>
            </a:r>
            <a:r>
              <a:rPr lang="pt-PT" sz="1200" dirty="0"/>
              <a:t>/</a:t>
            </a:r>
            <a:r>
              <a:rPr lang="pt-PT" sz="1200" dirty="0" err="1"/>
              <a:t>Queries</a:t>
            </a:r>
            <a:r>
              <a:rPr lang="pt-PT" sz="1200" dirty="0"/>
              <a:t> selecione a tabela </a:t>
            </a:r>
            <a:r>
              <a:rPr lang="pt-PT" sz="1200" dirty="0" smtClean="0"/>
              <a:t>Contas</a:t>
            </a:r>
            <a:endParaRPr lang="pt-PT" sz="1200" dirty="0"/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/>
              <a:t>Com o botão &gt; selecione os campos da tabela </a:t>
            </a:r>
            <a:r>
              <a:rPr lang="pt-PT" sz="1200" dirty="0" smtClean="0"/>
              <a:t>Contas </a:t>
            </a:r>
            <a:r>
              <a:rPr lang="pt-PT" sz="1200" dirty="0"/>
              <a:t>que vai incluir no formulário. Neste caso selecione os campos </a:t>
            </a:r>
            <a:r>
              <a:rPr lang="pt-PT" sz="1200" dirty="0" err="1" smtClean="0"/>
              <a:t>TipoConta</a:t>
            </a:r>
            <a:r>
              <a:rPr lang="pt-PT" sz="1200" dirty="0" smtClean="0"/>
              <a:t>, </a:t>
            </a:r>
            <a:r>
              <a:rPr lang="pt-PT" sz="1200" dirty="0" err="1" smtClean="0"/>
              <a:t>DataAbertura</a:t>
            </a:r>
            <a:r>
              <a:rPr lang="pt-PT" sz="1200" dirty="0" smtClean="0"/>
              <a:t> e </a:t>
            </a:r>
            <a:r>
              <a:rPr lang="pt-PT" sz="1200" dirty="0" err="1" smtClean="0"/>
              <a:t>SaldoCorrente</a:t>
            </a:r>
            <a:endParaRPr lang="pt-PT" sz="12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Prima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O Access deteta que o seu formulário usa dados de mais do que uma tabela e pede-lhe que selecione o formato em que quer apresentar os dados (Ex. Por Cliente, com informação de detalhe das Contas em Subformulário; Por Cliente, com informação de Detalhe das Contas num formulário à parte; Por Conta). Selecione a opção por defeito e prima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Selecione o layout do subformulário. Use o valor de </a:t>
            </a:r>
            <a:r>
              <a:rPr lang="pt-PT" sz="1200" dirty="0" err="1" smtClean="0"/>
              <a:t>default</a:t>
            </a:r>
            <a:r>
              <a:rPr lang="pt-PT" sz="1200" dirty="0" smtClean="0"/>
              <a:t> (</a:t>
            </a:r>
            <a:r>
              <a:rPr lang="pt-PT" sz="1200" dirty="0" err="1" smtClean="0"/>
              <a:t>Datashet</a:t>
            </a:r>
            <a:r>
              <a:rPr lang="pt-PT" sz="1200" dirty="0" smtClean="0"/>
              <a:t>) e prima “</a:t>
            </a:r>
            <a:r>
              <a:rPr lang="pt-PT" sz="1200" dirty="0" err="1" smtClean="0"/>
              <a:t>Next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Defina os títulos para o formulário, vamos deixar o valor de defeito “Clientes” e para o Subformulário, vamos alterar para “Contas do Cliente”.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Prima “</a:t>
            </a:r>
            <a:r>
              <a:rPr lang="pt-PT" sz="1200" dirty="0" err="1" smtClean="0"/>
              <a:t>Finish</a:t>
            </a:r>
            <a:r>
              <a:rPr lang="pt-PT" sz="1200" dirty="0" smtClean="0"/>
              <a:t>” e veja o resultado.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369578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284028" cy="963612"/>
          </a:xfrm>
        </p:spPr>
        <p:txBody>
          <a:bodyPr/>
          <a:lstStyle/>
          <a:p>
            <a:r>
              <a:rPr lang="pt-PT" sz="3600" dirty="0" smtClean="0"/>
              <a:t>Criar um Formulário com Subformulário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104900"/>
            <a:ext cx="4648200" cy="54994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1143000"/>
            <a:ext cx="2895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buFont typeface="Arial" panose="020B0604020202020204" pitchFamily="34" charset="0"/>
              <a:buChar char="•"/>
            </a:pPr>
            <a:r>
              <a:rPr lang="pt-PT" sz="1600" dirty="0" smtClean="0"/>
              <a:t>Á semelhança do que acontecia no formulário simples, os botões de controlo encontram-se no rodapé do formulário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endParaRPr lang="pt-PT" sz="1600" dirty="0" smtClean="0"/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pt-PT" sz="1600" dirty="0" smtClean="0"/>
              <a:t>Neste caso, como temos um formulário composto, existem botões de controlo distintos para o formulário que apresenta a informação dos clientes e para o Subformulário que apresenta a informação de detalhe das contas de cada cliente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17210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284028" cy="963612"/>
          </a:xfrm>
        </p:spPr>
        <p:txBody>
          <a:bodyPr/>
          <a:lstStyle/>
          <a:p>
            <a:r>
              <a:rPr lang="pt-PT" sz="3600" dirty="0" smtClean="0"/>
              <a:t>Criar um Formulário Navegação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6610" y="1219200"/>
            <a:ext cx="800361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Após termos criado os formulários e relatórios que são necessários para que os utilizadores do nosso sistema possam executar as atividades que necessitam (Definidas nos requisitos funcionais e respetivos casos de utilização).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Devemos criar um Formulário de Navegação com o objetivo de facilitar o conhecimento e o acesso às funcionalidades que a aplicação disponibiliza.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Habitualmente uma aplicação desenvolvida em Access tem um Formulário de Navegação que aparece automaticamente quando a base de dados é acedida. </a:t>
            </a:r>
            <a:endParaRPr lang="pt-PT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16610" y="2935069"/>
            <a:ext cx="80036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 smtClean="0"/>
              <a:t>Criar um formulário de Navegação para consultar/atualizar a informação constante na base de dados do </a:t>
            </a:r>
            <a:r>
              <a:rPr lang="pt-PT" b="1" dirty="0" err="1" smtClean="0"/>
              <a:t>SimplesBank</a:t>
            </a:r>
            <a:endParaRPr lang="pt-PT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6610" y="3770293"/>
            <a:ext cx="8003612" cy="30282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pt-PT" sz="1200" dirty="0" smtClean="0"/>
              <a:t>Antes de criar o Formulário de Navegação deve criar todos os formulários e relatórios referentes às funcionalidades que constam dos requisitos funcionais</a:t>
            </a:r>
          </a:p>
          <a:p>
            <a:pPr marL="342900" indent="-342900" algn="just">
              <a:buFont typeface="+mj-lt"/>
              <a:buAutoNum type="arabicPeriod"/>
            </a:pPr>
            <a:endParaRPr lang="pt-PT" sz="12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Aceda à opção “</a:t>
            </a:r>
            <a:r>
              <a:rPr lang="pt-PT" sz="1200" dirty="0" err="1" smtClean="0"/>
              <a:t>Create</a:t>
            </a:r>
            <a:r>
              <a:rPr lang="pt-PT" sz="1200" dirty="0" smtClean="0"/>
              <a:t> | </a:t>
            </a:r>
            <a:r>
              <a:rPr lang="pt-PT" sz="1200" dirty="0" err="1" smtClean="0"/>
              <a:t>Navigation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Selecione no menu de deslizamento, o tipo de formulário de navegação que pretende criar. Existem vários tipos de formatos em que o menu de navegação se encontra em diferentes posições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Escolha um formulário de navegação do tipo “Vertical </a:t>
            </a:r>
            <a:r>
              <a:rPr lang="pt-PT" sz="1200" dirty="0" err="1" smtClean="0"/>
              <a:t>Tabs</a:t>
            </a:r>
            <a:r>
              <a:rPr lang="pt-PT" sz="1200" dirty="0" smtClean="0"/>
              <a:t>, </a:t>
            </a:r>
            <a:r>
              <a:rPr lang="pt-PT" sz="1200" dirty="0" err="1" smtClean="0"/>
              <a:t>Left</a:t>
            </a:r>
            <a:r>
              <a:rPr lang="pt-PT" sz="1200" dirty="0" smtClean="0"/>
              <a:t>”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O sistema cria um novo formulário de navegação, com o formato que escolheu, mas sem opções.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Para adicionar opções ao formulário basta ir fazendo “</a:t>
            </a:r>
            <a:r>
              <a:rPr lang="pt-PT" sz="1200" dirty="0" err="1" smtClean="0"/>
              <a:t>Drag</a:t>
            </a:r>
            <a:r>
              <a:rPr lang="pt-PT" sz="1200" dirty="0" smtClean="0"/>
              <a:t> </a:t>
            </a:r>
            <a:r>
              <a:rPr lang="pt-PT" sz="1200" dirty="0" err="1" smtClean="0"/>
              <a:t>and</a:t>
            </a:r>
            <a:r>
              <a:rPr lang="pt-PT" sz="1200" dirty="0" smtClean="0"/>
              <a:t> </a:t>
            </a:r>
            <a:r>
              <a:rPr lang="pt-PT" sz="1200" dirty="0" err="1" smtClean="0"/>
              <a:t>Drop</a:t>
            </a:r>
            <a:r>
              <a:rPr lang="pt-PT" sz="1200" dirty="0" smtClean="0"/>
              <a:t>” dos Formulários e Relatórios que criou anteriormente para a área marcada como [</a:t>
            </a:r>
            <a:r>
              <a:rPr lang="pt-PT" sz="1200" dirty="0" err="1" smtClean="0"/>
              <a:t>Add</a:t>
            </a:r>
            <a:r>
              <a:rPr lang="pt-PT" sz="1200" dirty="0" smtClean="0"/>
              <a:t> New] no menu de navegação.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t-PT" sz="1200" dirty="0" smtClean="0"/>
              <a:t>Quando tiver adicionado a totalidade dos formulários e relatórios, posicione o cursor sobre o nome do formulário, clique na tecla do lado direito do rato e guarde o formulário de navegação com o nome “</a:t>
            </a:r>
            <a:r>
              <a:rPr lang="pt-PT" sz="1200" dirty="0" err="1" smtClean="0"/>
              <a:t>SimplesBank</a:t>
            </a:r>
            <a:r>
              <a:rPr lang="pt-PT" sz="1200" dirty="0"/>
              <a:t> </a:t>
            </a:r>
            <a:r>
              <a:rPr lang="pt-PT" sz="1200" dirty="0" smtClean="0"/>
              <a:t>Navegação”</a:t>
            </a:r>
          </a:p>
          <a:p>
            <a:pPr marL="342900" indent="-342900" algn="just">
              <a:buFont typeface="+mj-lt"/>
              <a:buAutoNum type="arabicPeriod"/>
            </a:pPr>
            <a:endParaRPr lang="pt-PT" sz="1200" dirty="0"/>
          </a:p>
          <a:p>
            <a:pPr algn="just"/>
            <a:r>
              <a:rPr lang="pt-PT" sz="1200" dirty="0" smtClean="0"/>
              <a:t>Para terminar é unicamente necessário aceder à opção “File | </a:t>
            </a:r>
            <a:r>
              <a:rPr lang="pt-PT" sz="1200" dirty="0" err="1" smtClean="0"/>
              <a:t>Options</a:t>
            </a:r>
            <a:r>
              <a:rPr lang="pt-PT" sz="1200" dirty="0" smtClean="0"/>
              <a:t> | </a:t>
            </a:r>
            <a:r>
              <a:rPr lang="pt-PT" sz="1200" dirty="0" err="1" smtClean="0"/>
              <a:t>Current</a:t>
            </a:r>
            <a:r>
              <a:rPr lang="pt-PT" sz="1200" dirty="0" smtClean="0"/>
              <a:t> </a:t>
            </a:r>
            <a:r>
              <a:rPr lang="pt-PT" sz="1200" dirty="0" err="1" smtClean="0"/>
              <a:t>Database</a:t>
            </a:r>
            <a:r>
              <a:rPr lang="pt-PT" sz="1200" dirty="0" smtClean="0"/>
              <a:t>” e incluir o nome do menu de navegação no campo “Display </a:t>
            </a:r>
            <a:r>
              <a:rPr lang="pt-PT" sz="1200" dirty="0" err="1" smtClean="0"/>
              <a:t>Form</a:t>
            </a:r>
            <a:r>
              <a:rPr lang="pt-PT" sz="1200" dirty="0" smtClean="0"/>
              <a:t>”. Desta forma quando abrir a base de dados, o Access abre automaticamente o menu de navegação. </a:t>
            </a:r>
          </a:p>
        </p:txBody>
      </p:sp>
    </p:spTree>
    <p:extLst>
      <p:ext uri="{BB962C8B-B14F-4D97-AF65-F5344CB8AC3E}">
        <p14:creationId xmlns:p14="http://schemas.microsoft.com/office/powerpoint/2010/main" val="205940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Documents and Settings\po150035\Local Settings\Temporary Internet Files\Content.IE5\KXUF09I3\MPj0390083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276600"/>
            <a:ext cx="2348179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685800" y="3581400"/>
            <a:ext cx="4114800" cy="99060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Ins="91440" anchor="b">
            <a:no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sz="54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Questões?</a:t>
            </a:r>
            <a:endParaRPr kumimoji="0" lang="pt-PT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Agenda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Descrição do Sistema de Exemplo</a:t>
            </a:r>
          </a:p>
          <a:p>
            <a:r>
              <a:rPr lang="pt-PT" dirty="0" smtClean="0"/>
              <a:t>Criar uma Base de Dados de Access</a:t>
            </a:r>
          </a:p>
          <a:p>
            <a:r>
              <a:rPr lang="pt-PT" dirty="0" smtClean="0"/>
              <a:t>Relacionamento de Tabelas e Integridade Relacional</a:t>
            </a:r>
          </a:p>
          <a:p>
            <a:r>
              <a:rPr lang="pt-PT" dirty="0" smtClean="0"/>
              <a:t>Pesquisar e Atualizar Dados (Consultas, Formulários e Relatórios)</a:t>
            </a:r>
          </a:p>
          <a:p>
            <a:pPr lvl="1"/>
            <a:r>
              <a:rPr lang="pt-PT" dirty="0" smtClean="0"/>
              <a:t>Criar e Executar </a:t>
            </a:r>
            <a:r>
              <a:rPr lang="pt-PT" dirty="0" err="1" smtClean="0"/>
              <a:t>Queries</a:t>
            </a:r>
            <a:r>
              <a:rPr lang="pt-PT" dirty="0" smtClean="0"/>
              <a:t> </a:t>
            </a:r>
            <a:r>
              <a:rPr lang="pt-PT" dirty="0" err="1" smtClean="0"/>
              <a:t>Unitabela</a:t>
            </a:r>
            <a:endParaRPr lang="pt-PT" dirty="0" smtClean="0"/>
          </a:p>
          <a:p>
            <a:pPr lvl="1"/>
            <a:r>
              <a:rPr lang="pt-PT" dirty="0" smtClean="0"/>
              <a:t>Criar e Executar </a:t>
            </a:r>
            <a:r>
              <a:rPr lang="pt-PT" dirty="0" err="1" smtClean="0"/>
              <a:t>Queries</a:t>
            </a:r>
            <a:r>
              <a:rPr lang="pt-PT" dirty="0" smtClean="0"/>
              <a:t> </a:t>
            </a:r>
            <a:r>
              <a:rPr lang="pt-PT" dirty="0" err="1" smtClean="0"/>
              <a:t>Multitabela</a:t>
            </a:r>
            <a:endParaRPr lang="pt-PT" dirty="0" smtClean="0"/>
          </a:p>
          <a:p>
            <a:pPr lvl="1"/>
            <a:r>
              <a:rPr lang="pt-PT" dirty="0" smtClean="0"/>
              <a:t>Criar Formulários e Relatórios </a:t>
            </a:r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Descrição do Sistema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371600"/>
            <a:ext cx="7620000" cy="4673600"/>
          </a:xfrm>
        </p:spPr>
        <p:txBody>
          <a:bodyPr>
            <a:noAutofit/>
          </a:bodyPr>
          <a:lstStyle/>
          <a:p>
            <a:pPr marL="450850" indent="-277813"/>
            <a:r>
              <a:rPr lang="pt-PT" sz="1400" dirty="0" smtClean="0"/>
              <a:t>O </a:t>
            </a:r>
            <a:r>
              <a:rPr lang="pt-PT" sz="1400" b="1" i="1" dirty="0" err="1" smtClean="0"/>
              <a:t>SimplesBank</a:t>
            </a:r>
            <a:r>
              <a:rPr lang="pt-PT" sz="1400" dirty="0" smtClean="0"/>
              <a:t> é uma instituição bancária que atua no mercado de retalho. O banco tem:</a:t>
            </a:r>
          </a:p>
          <a:p>
            <a:pPr marL="717550" lvl="2" indent="-277813"/>
            <a:r>
              <a:rPr lang="pt-PT" sz="1200" dirty="0" smtClean="0"/>
              <a:t>Clientes</a:t>
            </a:r>
          </a:p>
          <a:p>
            <a:pPr marL="717550" lvl="2" indent="-277813"/>
            <a:r>
              <a:rPr lang="pt-PT" sz="1200" dirty="0" smtClean="0"/>
              <a:t>Cada cliente pode abrir e manter uma ou várias contas</a:t>
            </a:r>
          </a:p>
          <a:p>
            <a:pPr marL="717550" lvl="2" indent="-277813"/>
            <a:r>
              <a:rPr lang="pt-PT" sz="1200" dirty="0" smtClean="0"/>
              <a:t>As contas podem ser de depósitos a ordem ou de depósitos a prazo</a:t>
            </a:r>
          </a:p>
          <a:p>
            <a:pPr marL="450850" indent="-277813"/>
            <a:r>
              <a:rPr lang="pt-PT" sz="1400" dirty="0" smtClean="0"/>
              <a:t>Para cada </a:t>
            </a:r>
            <a:r>
              <a:rPr lang="pt-PT" sz="1400" b="1" dirty="0" smtClean="0"/>
              <a:t>Cliente</a:t>
            </a:r>
            <a:r>
              <a:rPr lang="pt-PT" sz="1400" dirty="0" smtClean="0"/>
              <a:t> o banco quer manter a seguinte informação:</a:t>
            </a:r>
          </a:p>
          <a:p>
            <a:pPr marL="717550" lvl="2" indent="-277813"/>
            <a:r>
              <a:rPr lang="pt-PT" sz="1200" dirty="0" smtClean="0"/>
              <a:t>Número Único de Cliente</a:t>
            </a:r>
          </a:p>
          <a:p>
            <a:pPr marL="717550" lvl="2" indent="-277813"/>
            <a:r>
              <a:rPr lang="pt-PT" sz="1200" dirty="0" smtClean="0"/>
              <a:t>Nome</a:t>
            </a:r>
          </a:p>
          <a:p>
            <a:pPr marL="717550" lvl="2" indent="-277813"/>
            <a:r>
              <a:rPr lang="pt-PT" sz="1200" dirty="0" smtClean="0"/>
              <a:t>Morada</a:t>
            </a:r>
          </a:p>
          <a:p>
            <a:pPr marL="717550" lvl="2" indent="-277813"/>
            <a:r>
              <a:rPr lang="pt-PT" sz="1200" dirty="0" smtClean="0"/>
              <a:t>Telefone</a:t>
            </a:r>
          </a:p>
          <a:p>
            <a:pPr marL="717550" lvl="2" indent="-277813"/>
            <a:r>
              <a:rPr lang="pt-PT" sz="1200" dirty="0" smtClean="0"/>
              <a:t>Género (Masculino, Feminino, Não Especificado)</a:t>
            </a:r>
          </a:p>
          <a:p>
            <a:pPr marL="717550" lvl="2" indent="-277813"/>
            <a:r>
              <a:rPr lang="pt-PT" sz="1200" dirty="0" smtClean="0"/>
              <a:t>Estado Civil (Casado, Solteiro, Divorciado, União de Facto)</a:t>
            </a:r>
          </a:p>
          <a:p>
            <a:pPr marL="450850" indent="-277813"/>
            <a:r>
              <a:rPr lang="pt-PT" sz="1400" dirty="0" smtClean="0"/>
              <a:t>Para cada </a:t>
            </a:r>
            <a:r>
              <a:rPr lang="pt-PT" sz="1400" b="1" dirty="0" smtClean="0"/>
              <a:t>Conta</a:t>
            </a:r>
            <a:r>
              <a:rPr lang="pt-PT" sz="1400" dirty="0" smtClean="0"/>
              <a:t> o banco quer manter a seguinte informação:</a:t>
            </a:r>
          </a:p>
          <a:p>
            <a:pPr marL="717550" lvl="2" indent="-277813"/>
            <a:r>
              <a:rPr lang="pt-PT" sz="1200" dirty="0" smtClean="0"/>
              <a:t>Número de Conta</a:t>
            </a:r>
          </a:p>
          <a:p>
            <a:pPr marL="717550" lvl="2" indent="-277813"/>
            <a:r>
              <a:rPr lang="pt-PT" sz="1200" dirty="0" smtClean="0"/>
              <a:t>Tipo de Conta (Ordem ou Prazo sendo os prazos admissíveis 3, 6, 12 meses e 2 anos)</a:t>
            </a:r>
          </a:p>
          <a:p>
            <a:pPr marL="717550" lvl="2" indent="-277813"/>
            <a:r>
              <a:rPr lang="pt-PT" sz="1200" dirty="0" smtClean="0"/>
              <a:t>Titular</a:t>
            </a:r>
          </a:p>
          <a:p>
            <a:pPr marL="717550" lvl="2" indent="-277813"/>
            <a:r>
              <a:rPr lang="pt-PT" sz="1200" dirty="0" smtClean="0"/>
              <a:t>Data de Abertura</a:t>
            </a:r>
          </a:p>
          <a:p>
            <a:pPr marL="717550" lvl="2" indent="-277813"/>
            <a:r>
              <a:rPr lang="pt-PT" sz="1200" dirty="0" smtClean="0"/>
              <a:t>Saldo Corrente</a:t>
            </a:r>
          </a:p>
          <a:p>
            <a:pPr marL="450850" lvl="1" indent="-277813"/>
            <a:r>
              <a:rPr lang="pt-PT" sz="1400" dirty="0" smtClean="0"/>
              <a:t>As contas a prazo rendem juros de acordo com a tabela abaixo</a:t>
            </a:r>
          </a:p>
          <a:p>
            <a:pPr marL="450850" lvl="1" indent="-277813"/>
            <a:r>
              <a:rPr lang="pt-PT" sz="1400" dirty="0" smtClean="0"/>
              <a:t>Os juros são calculados com base no saldo corrente</a:t>
            </a:r>
            <a:endParaRPr lang="pt-PT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308060"/>
              </p:ext>
            </p:extLst>
          </p:nvPr>
        </p:nvGraphicFramePr>
        <p:xfrm>
          <a:off x="5791200" y="4963160"/>
          <a:ext cx="251460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9243"/>
                <a:gridCol w="1155358"/>
              </a:tblGrid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Prazo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Taxa de Juro</a:t>
                      </a:r>
                      <a:endParaRPr lang="pt-PT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3 meses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1,25%</a:t>
                      </a:r>
                      <a:endParaRPr lang="pt-PT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6 meses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1,75%</a:t>
                      </a:r>
                      <a:endParaRPr lang="pt-PT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12 meses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2,15%</a:t>
                      </a:r>
                      <a:endParaRPr lang="pt-PT" sz="1200" dirty="0"/>
                    </a:p>
                  </a:txBody>
                  <a:tcPr/>
                </a:tc>
              </a:tr>
              <a:tr h="223520"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2 anos</a:t>
                      </a:r>
                      <a:endParaRPr lang="pt-P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200" dirty="0" smtClean="0"/>
                        <a:t>3,25%</a:t>
                      </a:r>
                      <a:endParaRPr lang="pt-PT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2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1772" y="179388"/>
            <a:ext cx="7360228" cy="963612"/>
          </a:xfrm>
        </p:spPr>
        <p:txBody>
          <a:bodyPr/>
          <a:lstStyle/>
          <a:p>
            <a:r>
              <a:rPr lang="pt-PT" sz="3500" dirty="0" smtClean="0"/>
              <a:t>Visão Geral da Base de Dados</a:t>
            </a:r>
            <a:endParaRPr lang="pt-PT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568975"/>
            <a:ext cx="7934325" cy="41433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588" y="1283825"/>
            <a:ext cx="7934325" cy="1169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3038" indent="-173038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As tabelas principais (Clientes e Contas) são apresentadas no centro do diagrama.</a:t>
            </a:r>
          </a:p>
          <a:p>
            <a:pPr marL="173038" indent="-173038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As tabelas auxiliares tem relacionamentos de 1 para ∞ com as tabelas principais</a:t>
            </a:r>
          </a:p>
          <a:p>
            <a:pPr marL="173038" indent="-173038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O lado 1 da relação corresponde à chave primária. O lado </a:t>
            </a:r>
            <a:r>
              <a:rPr lang="pt-PT" sz="1400" dirty="0"/>
              <a:t>∞</a:t>
            </a:r>
            <a:r>
              <a:rPr lang="pt-PT" sz="1400" dirty="0" smtClean="0"/>
              <a:t> da relação corresponde à chave estrangeira.</a:t>
            </a:r>
          </a:p>
          <a:p>
            <a:pPr marL="173038" indent="-173038" algn="just">
              <a:buFont typeface="Arial" panose="020B0604020202020204" pitchFamily="34" charset="0"/>
              <a:buChar char="•"/>
            </a:pPr>
            <a:r>
              <a:rPr lang="pt-PT" sz="1400" dirty="0" smtClean="0"/>
              <a:t>A relação de 1 para ∞ entre a tabela Clientes e a Tabela Contas explicita a regra de que um cliente pode ter várias contas, mas cada conta só pertence a um único cliente</a:t>
            </a: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val="38676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err="1" smtClean="0"/>
              <a:t>Queries</a:t>
            </a:r>
            <a:r>
              <a:rPr lang="pt-PT" sz="3600" dirty="0" smtClean="0"/>
              <a:t> Sobre Várias Tabelas</a:t>
            </a:r>
            <a:endParaRPr lang="pt-P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484" y="1447800"/>
            <a:ext cx="7620000" cy="2133600"/>
          </a:xfrm>
        </p:spPr>
        <p:txBody>
          <a:bodyPr>
            <a:noAutofit/>
          </a:bodyPr>
          <a:lstStyle/>
          <a:p>
            <a:pPr algn="just"/>
            <a:r>
              <a:rPr lang="pt-PT" sz="1600" dirty="0" smtClean="0"/>
              <a:t>Sendo uma base de dados um modelo relacional (em que os dados estão dispersos por várias entidades se encontram relacionadas entre si) a maioria dos </a:t>
            </a:r>
            <a:r>
              <a:rPr lang="pt-PT" sz="1600" dirty="0" err="1" smtClean="0"/>
              <a:t>Queries</a:t>
            </a:r>
            <a:r>
              <a:rPr lang="pt-PT" sz="1600" dirty="0" smtClean="0"/>
              <a:t> envolvem a extração de informação que reside em tabelas distintas.</a:t>
            </a:r>
          </a:p>
          <a:p>
            <a:pPr algn="just"/>
            <a:r>
              <a:rPr lang="pt-PT" sz="1600" dirty="0" smtClean="0"/>
              <a:t>Um exemplo:</a:t>
            </a:r>
          </a:p>
          <a:p>
            <a:pPr lvl="1" algn="just"/>
            <a:r>
              <a:rPr lang="pt-PT" sz="1600" dirty="0" smtClean="0"/>
              <a:t>O Gerente do </a:t>
            </a:r>
            <a:r>
              <a:rPr lang="pt-PT" sz="1600" dirty="0" err="1" smtClean="0"/>
              <a:t>SimplesBank</a:t>
            </a:r>
            <a:r>
              <a:rPr lang="pt-PT" sz="1600" dirty="0" smtClean="0"/>
              <a:t> quer informação completa sobre as contas que estão associadas a cada cliente.</a:t>
            </a:r>
          </a:p>
          <a:p>
            <a:pPr algn="just"/>
            <a:r>
              <a:rPr lang="pt-PT" sz="1600" dirty="0"/>
              <a:t>Este </a:t>
            </a:r>
            <a:r>
              <a:rPr lang="pt-PT" sz="1600" dirty="0" err="1"/>
              <a:t>Query</a:t>
            </a:r>
            <a:r>
              <a:rPr lang="pt-PT" sz="1600" dirty="0"/>
              <a:t> exige dados que da tabela de </a:t>
            </a:r>
            <a:r>
              <a:rPr lang="pt-PT" sz="1600" b="1" dirty="0"/>
              <a:t>Clientes</a:t>
            </a:r>
            <a:r>
              <a:rPr lang="pt-PT" sz="1600" dirty="0"/>
              <a:t> e dados da tabela </a:t>
            </a:r>
            <a:r>
              <a:rPr lang="pt-PT" sz="1600" b="1" dirty="0"/>
              <a:t>Contas</a:t>
            </a:r>
            <a:r>
              <a:rPr lang="pt-PT" sz="1600" dirty="0" smtClean="0"/>
              <a:t>.</a:t>
            </a:r>
          </a:p>
          <a:p>
            <a:pPr marL="114300" indent="0" algn="just">
              <a:buNone/>
            </a:pPr>
            <a:endParaRPr lang="pt-PT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7485" y="3716923"/>
            <a:ext cx="7619999" cy="338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600" b="1" dirty="0"/>
              <a:t>Vamos usar o </a:t>
            </a:r>
            <a:r>
              <a:rPr lang="pt-PT" sz="1600" dirty="0" err="1"/>
              <a:t>Query</a:t>
            </a:r>
            <a:r>
              <a:rPr lang="pt-PT" sz="1600" dirty="0"/>
              <a:t> </a:t>
            </a:r>
            <a:r>
              <a:rPr lang="pt-PT" sz="1600" dirty="0" err="1"/>
              <a:t>Wizard</a:t>
            </a:r>
            <a:r>
              <a:rPr lang="pt-PT" sz="1600" b="1" dirty="0"/>
              <a:t> para criar um </a:t>
            </a:r>
            <a:r>
              <a:rPr lang="pt-PT" sz="1600" b="1" dirty="0" err="1"/>
              <a:t>query</a:t>
            </a:r>
            <a:r>
              <a:rPr lang="pt-PT" sz="1600" b="1" dirty="0"/>
              <a:t> que retorne a informação </a:t>
            </a:r>
            <a:r>
              <a:rPr lang="pt-PT" sz="1600" b="1" dirty="0" smtClean="0"/>
              <a:t>pretendida</a:t>
            </a:r>
            <a:endParaRPr lang="pt-PT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7484" y="4191000"/>
            <a:ext cx="76200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Abra a base de dados </a:t>
            </a:r>
            <a:r>
              <a:rPr lang="pt-PT" sz="1600" dirty="0" err="1" smtClean="0"/>
              <a:t>SimplesBank</a:t>
            </a:r>
            <a:r>
              <a:rPr lang="pt-PT" sz="1600" dirty="0" smtClean="0"/>
              <a:t> clicando 2 vezes no ficheiro SimplesBank.accdb.</a:t>
            </a:r>
          </a:p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Aceda opção “</a:t>
            </a:r>
            <a:r>
              <a:rPr lang="pt-PT" sz="1600" dirty="0" err="1" smtClean="0"/>
              <a:t>Create</a:t>
            </a:r>
            <a:r>
              <a:rPr lang="pt-PT" sz="1600" dirty="0" smtClean="0"/>
              <a:t> | </a:t>
            </a:r>
            <a:r>
              <a:rPr lang="pt-PT" sz="1600" dirty="0" err="1" smtClean="0"/>
              <a:t>Query</a:t>
            </a:r>
            <a:r>
              <a:rPr lang="pt-PT" sz="1600" dirty="0" smtClean="0"/>
              <a:t> </a:t>
            </a:r>
            <a:r>
              <a:rPr lang="pt-PT" sz="1600" dirty="0" err="1" smtClean="0"/>
              <a:t>Wizard</a:t>
            </a:r>
            <a:r>
              <a:rPr lang="pt-PT" sz="1600" dirty="0" smtClean="0"/>
              <a:t>”</a:t>
            </a:r>
          </a:p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Selecione “</a:t>
            </a:r>
            <a:r>
              <a:rPr lang="pt-PT" sz="1600" dirty="0" err="1" smtClean="0"/>
              <a:t>Simple</a:t>
            </a:r>
            <a:r>
              <a:rPr lang="pt-PT" sz="1600" dirty="0" smtClean="0"/>
              <a:t> </a:t>
            </a:r>
            <a:r>
              <a:rPr lang="pt-PT" sz="1600" dirty="0" err="1" smtClean="0"/>
              <a:t>Query</a:t>
            </a:r>
            <a:r>
              <a:rPr lang="pt-PT" sz="1600" dirty="0" smtClean="0"/>
              <a:t> </a:t>
            </a:r>
            <a:r>
              <a:rPr lang="pt-PT" sz="1600" dirty="0" err="1" smtClean="0"/>
              <a:t>Wizard</a:t>
            </a:r>
            <a:r>
              <a:rPr lang="pt-PT" sz="1600" dirty="0" smtClean="0"/>
              <a:t>” e clique no botão “OK”</a:t>
            </a:r>
          </a:p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Na caixa de diálogo “</a:t>
            </a:r>
            <a:r>
              <a:rPr lang="pt-PT" sz="1600" dirty="0" err="1" smtClean="0"/>
              <a:t>Table</a:t>
            </a:r>
            <a:r>
              <a:rPr lang="pt-PT" sz="1600" dirty="0" smtClean="0"/>
              <a:t>/</a:t>
            </a:r>
            <a:r>
              <a:rPr lang="pt-PT" sz="1600" dirty="0" err="1" smtClean="0"/>
              <a:t>Queries</a:t>
            </a:r>
            <a:r>
              <a:rPr lang="pt-PT" sz="1600" dirty="0" smtClean="0"/>
              <a:t>” selecione a tabela “Clientes”</a:t>
            </a:r>
          </a:p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Com o botão &gt;&gt; selecione os campos “</a:t>
            </a:r>
            <a:r>
              <a:rPr lang="pt-PT" sz="1600" dirty="0" err="1" smtClean="0"/>
              <a:t>NumCli</a:t>
            </a:r>
            <a:r>
              <a:rPr lang="pt-PT" sz="1600" dirty="0" smtClean="0"/>
              <a:t>; Nome; Morada; Telefone”</a:t>
            </a:r>
          </a:p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Na caixa de diálogo “</a:t>
            </a:r>
            <a:r>
              <a:rPr lang="pt-PT" sz="1600" dirty="0" err="1" smtClean="0"/>
              <a:t>Tables</a:t>
            </a:r>
            <a:r>
              <a:rPr lang="pt-PT" sz="1600" dirty="0" smtClean="0"/>
              <a:t>/</a:t>
            </a:r>
            <a:r>
              <a:rPr lang="pt-PT" sz="1600" dirty="0" err="1" smtClean="0"/>
              <a:t>Queries</a:t>
            </a:r>
            <a:r>
              <a:rPr lang="pt-PT" sz="1600" dirty="0" smtClean="0"/>
              <a:t>” selecione a tabela “Contas”</a:t>
            </a:r>
          </a:p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Com o botão &gt;&gt; selecione todos os campos da tabela</a:t>
            </a:r>
          </a:p>
          <a:p>
            <a:pPr marL="358775" indent="-244475" algn="just">
              <a:buFont typeface="+mj-lt"/>
              <a:buAutoNum type="arabicPeriod"/>
            </a:pPr>
            <a:r>
              <a:rPr lang="pt-PT" sz="1600" dirty="0" smtClean="0"/>
              <a:t>Faça “</a:t>
            </a:r>
            <a:r>
              <a:rPr lang="pt-PT" sz="1600" dirty="0" err="1" smtClean="0"/>
              <a:t>Next</a:t>
            </a:r>
            <a:r>
              <a:rPr lang="pt-PT" sz="1600" dirty="0" smtClean="0"/>
              <a:t>”</a:t>
            </a:r>
          </a:p>
          <a:p>
            <a:pPr marL="114300" indent="0" algn="just">
              <a:buFont typeface="Arial" pitchFamily="34" charset="0"/>
              <a:buNone/>
            </a:pP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9849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err="1" smtClean="0"/>
              <a:t>Queries</a:t>
            </a:r>
            <a:r>
              <a:rPr lang="pt-PT" sz="3600" dirty="0" smtClean="0"/>
              <a:t> Sobre Várias Tabelas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7484" y="1295400"/>
            <a:ext cx="762000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pt-PT" sz="1600" dirty="0" smtClean="0"/>
              <a:t>Tem agora a opção de escolher entre dois tipos de </a:t>
            </a:r>
            <a:r>
              <a:rPr lang="pt-PT" sz="1600" dirty="0" err="1" smtClean="0"/>
              <a:t>queries</a:t>
            </a:r>
            <a:r>
              <a:rPr lang="pt-PT" sz="1600" dirty="0" smtClean="0"/>
              <a:t> (Detalhe ou Sumário). O </a:t>
            </a:r>
            <a:r>
              <a:rPr lang="pt-PT" sz="1600" dirty="0" err="1" smtClean="0"/>
              <a:t>query</a:t>
            </a:r>
            <a:r>
              <a:rPr lang="pt-PT" sz="1600" dirty="0" smtClean="0"/>
              <a:t> detalhe apresenta-lhe linha a linha a totalidade da informação relativa aos campos selecionados. O </a:t>
            </a:r>
            <a:r>
              <a:rPr lang="pt-PT" sz="1600" dirty="0" err="1" smtClean="0"/>
              <a:t>query</a:t>
            </a:r>
            <a:r>
              <a:rPr lang="pt-PT" sz="1600" dirty="0" smtClean="0"/>
              <a:t> Sumário permite-lhe fazer cálculos sobre os campos e apresentar informação de síntese.</a:t>
            </a:r>
            <a:endParaRPr lang="pt-PT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17484" y="2481824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125" indent="-250825" algn="just">
              <a:buFont typeface="+mj-lt"/>
              <a:buAutoNum type="arabicPeriod"/>
            </a:pPr>
            <a:r>
              <a:rPr lang="pt-PT" sz="1600" dirty="0" smtClean="0"/>
              <a:t>Selecione a opção “</a:t>
            </a:r>
            <a:r>
              <a:rPr lang="pt-PT" sz="1600" dirty="0" err="1" smtClean="0"/>
              <a:t>Detail</a:t>
            </a:r>
            <a:r>
              <a:rPr lang="pt-PT" sz="1600" dirty="0" smtClean="0"/>
              <a:t>”</a:t>
            </a:r>
          </a:p>
          <a:p>
            <a:pPr marL="365125" indent="-250825" algn="just">
              <a:buFont typeface="+mj-lt"/>
              <a:buAutoNum type="arabicPeriod"/>
            </a:pPr>
            <a:r>
              <a:rPr lang="pt-PT" sz="1600" dirty="0" smtClean="0"/>
              <a:t>Atribua ao </a:t>
            </a:r>
            <a:r>
              <a:rPr lang="pt-PT" sz="1600" dirty="0" err="1" smtClean="0"/>
              <a:t>query</a:t>
            </a:r>
            <a:r>
              <a:rPr lang="pt-PT" sz="1600" dirty="0" smtClean="0"/>
              <a:t> o titulo “</a:t>
            </a:r>
            <a:r>
              <a:rPr lang="pt-PT" sz="1600" dirty="0" err="1" smtClean="0"/>
              <a:t>QR_Contas_Clientes</a:t>
            </a:r>
            <a:r>
              <a:rPr lang="pt-PT" sz="1600" dirty="0" smtClean="0"/>
              <a:t>” e prima “</a:t>
            </a:r>
            <a:r>
              <a:rPr lang="pt-PT" sz="1600" dirty="0" err="1" smtClean="0"/>
              <a:t>Finish</a:t>
            </a:r>
            <a:r>
              <a:rPr lang="pt-PT" sz="1600" dirty="0" smtClean="0"/>
              <a:t>” para ver o resultado </a:t>
            </a:r>
            <a:endParaRPr lang="pt-PT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5" y="3352800"/>
            <a:ext cx="8953500" cy="152400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5186924"/>
            <a:ext cx="7620000" cy="14424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pt-PT" sz="1600" dirty="0" smtClean="0"/>
              <a:t>Aceda ao código do </a:t>
            </a:r>
            <a:r>
              <a:rPr lang="pt-PT" sz="1600" dirty="0" err="1" smtClean="0"/>
              <a:t>query</a:t>
            </a:r>
            <a:r>
              <a:rPr lang="pt-PT" sz="1600" dirty="0" smtClean="0"/>
              <a:t> e analise as diferenças entre este </a:t>
            </a:r>
            <a:r>
              <a:rPr lang="pt-PT" sz="1600" dirty="0" err="1" smtClean="0"/>
              <a:t>query</a:t>
            </a:r>
            <a:r>
              <a:rPr lang="pt-PT" sz="1600" dirty="0" smtClean="0"/>
              <a:t> e os que efetuou anteriormente para pesquisas a uma única tabela.</a:t>
            </a:r>
          </a:p>
          <a:p>
            <a:pPr marL="114300" indent="0" algn="just">
              <a:buNone/>
            </a:pPr>
            <a:endParaRPr lang="pt-PT" sz="1600" dirty="0" smtClean="0"/>
          </a:p>
          <a:p>
            <a:pPr marL="457200" indent="-342900" algn="just">
              <a:buFont typeface="+mj-lt"/>
              <a:buAutoNum type="arabicPeriod"/>
            </a:pPr>
            <a:r>
              <a:rPr lang="pt-PT" sz="1600" dirty="0" smtClean="0"/>
              <a:t>Posicione o cursos sobre o nome do </a:t>
            </a:r>
            <a:r>
              <a:rPr lang="pt-PT" sz="1600" dirty="0" err="1" smtClean="0"/>
              <a:t>query</a:t>
            </a:r>
            <a:endParaRPr lang="pt-PT" sz="1600" dirty="0" smtClean="0"/>
          </a:p>
          <a:p>
            <a:pPr marL="457200" indent="-342900" algn="just">
              <a:buFont typeface="+mj-lt"/>
              <a:buAutoNum type="arabicPeriod"/>
            </a:pPr>
            <a:r>
              <a:rPr lang="pt-PT" sz="1600" dirty="0" smtClean="0"/>
              <a:t>Prima a tecla do lado direito do rato e selecione “SQL </a:t>
            </a:r>
            <a:r>
              <a:rPr lang="pt-PT" sz="1600" dirty="0" err="1" smtClean="0"/>
              <a:t>View</a:t>
            </a:r>
            <a:r>
              <a:rPr lang="pt-PT" sz="1600" dirty="0" smtClean="0"/>
              <a:t>”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135850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err="1" smtClean="0"/>
              <a:t>Queries</a:t>
            </a:r>
            <a:r>
              <a:rPr lang="pt-PT" sz="3600" dirty="0" smtClean="0"/>
              <a:t> Sobre Várias Tabelas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7484" y="1295400"/>
            <a:ext cx="7620000" cy="4142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pt-PT" sz="1600" dirty="0" smtClean="0"/>
              <a:t>O código do </a:t>
            </a:r>
            <a:r>
              <a:rPr lang="pt-PT" sz="1600" dirty="0" err="1" smtClean="0"/>
              <a:t>query</a:t>
            </a:r>
            <a:r>
              <a:rPr lang="pt-PT" sz="1600" dirty="0" smtClean="0"/>
              <a:t> que foi executa é o seguinte:</a:t>
            </a:r>
            <a:endParaRPr lang="pt-PT" sz="16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2743200"/>
            <a:ext cx="76200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pt-PT" sz="1600" dirty="0" smtClean="0"/>
              <a:t>Na clausula “</a:t>
            </a:r>
            <a:r>
              <a:rPr lang="pt-PT" sz="1600" b="1" dirty="0" smtClean="0"/>
              <a:t>SELECT</a:t>
            </a:r>
            <a:r>
              <a:rPr lang="pt-PT" sz="1600" dirty="0" smtClean="0"/>
              <a:t>” são mencionados campos das tabelas Clientes e Contas</a:t>
            </a:r>
          </a:p>
          <a:p>
            <a:pPr marL="114300" indent="0" algn="just">
              <a:buNone/>
            </a:pPr>
            <a:r>
              <a:rPr lang="pt-PT" sz="1600" dirty="0" smtClean="0"/>
              <a:t>A diferença em relação aos </a:t>
            </a:r>
            <a:r>
              <a:rPr lang="pt-PT" sz="1600" dirty="0" err="1" smtClean="0"/>
              <a:t>Queries</a:t>
            </a:r>
            <a:r>
              <a:rPr lang="pt-PT" sz="1600" dirty="0" smtClean="0"/>
              <a:t> sobre uma tabela está na clausula “</a:t>
            </a:r>
            <a:r>
              <a:rPr lang="pt-PT" sz="1600" b="1" dirty="0" smtClean="0"/>
              <a:t>FROM</a:t>
            </a:r>
            <a:r>
              <a:rPr lang="pt-PT" sz="1600" dirty="0" smtClean="0"/>
              <a:t>”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529" y="1862064"/>
            <a:ext cx="8923271" cy="7287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3683" y="3733800"/>
            <a:ext cx="748351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b="1" dirty="0"/>
              <a:t>FROM Clientes INNER JOIN Contas ON Clientes.[</a:t>
            </a:r>
            <a:r>
              <a:rPr lang="pt-PT" b="1" dirty="0" err="1"/>
              <a:t>NUmCli</a:t>
            </a:r>
            <a:r>
              <a:rPr lang="pt-PT" b="1" dirty="0"/>
              <a:t>] = Contas.[Titular</a:t>
            </a:r>
            <a:r>
              <a:rPr lang="pt-PT" b="1" dirty="0" smtClean="0"/>
              <a:t>]</a:t>
            </a:r>
            <a:endParaRPr lang="pt-PT" dirty="0"/>
          </a:p>
        </p:txBody>
      </p:sp>
      <p:sp>
        <p:nvSpPr>
          <p:cNvPr id="9" name="Line Callout 2 8"/>
          <p:cNvSpPr/>
          <p:nvPr/>
        </p:nvSpPr>
        <p:spPr>
          <a:xfrm>
            <a:off x="1828800" y="4469368"/>
            <a:ext cx="1371600" cy="533400"/>
          </a:xfrm>
          <a:prstGeom prst="borderCallout2">
            <a:avLst>
              <a:gd name="adj1" fmla="val -12981"/>
              <a:gd name="adj2" fmla="val 54669"/>
              <a:gd name="adj3" fmla="val -8423"/>
              <a:gd name="adj4" fmla="val 52977"/>
              <a:gd name="adj5" fmla="val -76898"/>
              <a:gd name="adj6" fmla="val 67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050" dirty="0" smtClean="0"/>
              <a:t>Relacionamento entre as tabelas</a:t>
            </a:r>
            <a:endParaRPr lang="pt-PT" sz="1050" dirty="0"/>
          </a:p>
        </p:txBody>
      </p:sp>
      <p:sp>
        <p:nvSpPr>
          <p:cNvPr id="11" name="Line Callout 2 10"/>
          <p:cNvSpPr/>
          <p:nvPr/>
        </p:nvSpPr>
        <p:spPr>
          <a:xfrm>
            <a:off x="5334000" y="4431394"/>
            <a:ext cx="1371600" cy="533400"/>
          </a:xfrm>
          <a:prstGeom prst="borderCallout2">
            <a:avLst>
              <a:gd name="adj1" fmla="val -12981"/>
              <a:gd name="adj2" fmla="val 54669"/>
              <a:gd name="adj3" fmla="val -8423"/>
              <a:gd name="adj4" fmla="val 52977"/>
              <a:gd name="adj5" fmla="val -76898"/>
              <a:gd name="adj6" fmla="val 67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PT" sz="1050" dirty="0" smtClean="0"/>
              <a:t>Condição a que os registos resultantes devem obedecer</a:t>
            </a:r>
            <a:endParaRPr lang="pt-PT" sz="105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5257800"/>
            <a:ext cx="4206916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sz="1600" dirty="0"/>
              <a:t>SELECT </a:t>
            </a:r>
            <a:r>
              <a:rPr lang="en-US" sz="1600" i="1" dirty="0" err="1"/>
              <a:t>column_name</a:t>
            </a:r>
            <a:r>
              <a:rPr lang="en-US" sz="1600" i="1" dirty="0"/>
              <a:t>(s)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FROM </a:t>
            </a:r>
            <a:r>
              <a:rPr lang="en-US" sz="1600" i="1" dirty="0"/>
              <a:t>table1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INNER JOIN </a:t>
            </a:r>
            <a:r>
              <a:rPr lang="en-US" sz="1600" i="1" dirty="0"/>
              <a:t>table2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ON </a:t>
            </a:r>
            <a:r>
              <a:rPr lang="en-US" sz="1600" i="1" dirty="0"/>
              <a:t>table1.column_name</a:t>
            </a:r>
            <a:r>
              <a:rPr lang="en-US" sz="1600" dirty="0"/>
              <a:t>=</a:t>
            </a:r>
            <a:r>
              <a:rPr lang="en-US" sz="1600" i="1" dirty="0"/>
              <a:t>table2.column_name</a:t>
            </a:r>
            <a:r>
              <a:rPr lang="en-US" sz="1600" dirty="0"/>
              <a:t>;</a:t>
            </a:r>
            <a:endParaRPr lang="pt-PT" sz="16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578" y="5114925"/>
            <a:ext cx="21336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2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err="1" smtClean="0"/>
              <a:t>Queries</a:t>
            </a:r>
            <a:r>
              <a:rPr lang="pt-PT" sz="3600" dirty="0" smtClean="0"/>
              <a:t> Sobre Várias Tabelas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7484" y="1295400"/>
            <a:ext cx="76200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pt-PT" sz="1600" dirty="0" smtClean="0"/>
              <a:t>Podemos igualmente ver o </a:t>
            </a:r>
            <a:r>
              <a:rPr lang="pt-PT" sz="1600" dirty="0" err="1" smtClean="0"/>
              <a:t>query</a:t>
            </a:r>
            <a:r>
              <a:rPr lang="pt-PT" sz="1600" dirty="0" smtClean="0"/>
              <a:t> em formato Design </a:t>
            </a:r>
            <a:r>
              <a:rPr lang="pt-PT" sz="1600" dirty="0" err="1" smtClean="0"/>
              <a:t>View</a:t>
            </a:r>
            <a:r>
              <a:rPr lang="pt-PT" sz="1600" dirty="0" smtClean="0"/>
              <a:t>:</a:t>
            </a:r>
          </a:p>
          <a:p>
            <a:pPr marL="114300" indent="0" algn="just">
              <a:buNone/>
            </a:pPr>
            <a:endParaRPr lang="pt-PT" sz="800" dirty="0" smtClean="0"/>
          </a:p>
          <a:p>
            <a:pPr marL="457200" indent="-342900" algn="just">
              <a:buFont typeface="+mj-lt"/>
              <a:buAutoNum type="arabicPeriod"/>
            </a:pPr>
            <a:r>
              <a:rPr lang="pt-PT" sz="1600" dirty="0"/>
              <a:t>Posicione o cursos sobre o nome do </a:t>
            </a:r>
            <a:r>
              <a:rPr lang="pt-PT" sz="1600" dirty="0" err="1"/>
              <a:t>query</a:t>
            </a:r>
            <a:endParaRPr lang="pt-PT" sz="1600" dirty="0"/>
          </a:p>
          <a:p>
            <a:pPr marL="457200" indent="-342900" algn="just">
              <a:buFont typeface="+mj-lt"/>
              <a:buAutoNum type="arabicPeriod"/>
            </a:pPr>
            <a:r>
              <a:rPr lang="pt-PT" sz="1600" dirty="0"/>
              <a:t>Prima a tecla do lado direito do rato e selecione </a:t>
            </a:r>
            <a:r>
              <a:rPr lang="pt-PT" sz="1600" dirty="0" smtClean="0"/>
              <a:t>“Design </a:t>
            </a:r>
            <a:r>
              <a:rPr lang="pt-PT" sz="1600" dirty="0" err="1"/>
              <a:t>View</a:t>
            </a:r>
            <a:r>
              <a:rPr lang="pt-PT" sz="1600" dirty="0"/>
              <a:t>”</a:t>
            </a:r>
          </a:p>
          <a:p>
            <a:pPr marL="114300" indent="0" algn="just">
              <a:buNone/>
            </a:pPr>
            <a:endParaRPr lang="pt-PT" sz="1600" dirty="0" smtClean="0"/>
          </a:p>
          <a:p>
            <a:pPr marL="114300" indent="0" algn="just">
              <a:buNone/>
            </a:pPr>
            <a:endParaRPr lang="pt-PT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109" y="2815610"/>
            <a:ext cx="8218750" cy="322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38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 dirty="0" err="1" smtClean="0"/>
              <a:t>Queries</a:t>
            </a:r>
            <a:r>
              <a:rPr lang="pt-PT" sz="3600" dirty="0" smtClean="0"/>
              <a:t> Sobre Várias Tabelas</a:t>
            </a:r>
            <a:endParaRPr lang="pt-PT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7484" y="1295400"/>
            <a:ext cx="3978316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b="0" i="0" u="none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>
              <a:buNone/>
            </a:pPr>
            <a:r>
              <a:rPr lang="pt-PT" sz="1600" dirty="0" smtClean="0"/>
              <a:t>Usando a mesma informação vamos agora criar um </a:t>
            </a:r>
            <a:r>
              <a:rPr lang="pt-PT" sz="1600" dirty="0" err="1" smtClean="0"/>
              <a:t>Query</a:t>
            </a:r>
            <a:r>
              <a:rPr lang="pt-PT" sz="1600" dirty="0" smtClean="0"/>
              <a:t> Sumário.</a:t>
            </a:r>
          </a:p>
          <a:p>
            <a:pPr marL="114300" indent="0" algn="just">
              <a:buNone/>
            </a:pPr>
            <a:endParaRPr lang="pt-PT" sz="800" dirty="0" smtClean="0"/>
          </a:p>
          <a:p>
            <a:pPr marL="457200" indent="-342900" algn="just">
              <a:buFont typeface="+mj-lt"/>
              <a:buAutoNum type="arabicPeriod"/>
            </a:pPr>
            <a:r>
              <a:rPr lang="pt-PT" sz="1600" dirty="0" smtClean="0"/>
              <a:t>Repita as ações descritas no slide 5</a:t>
            </a:r>
            <a:endParaRPr lang="pt-PT" sz="1600" dirty="0"/>
          </a:p>
          <a:p>
            <a:pPr marL="457200" indent="-342900" algn="just">
              <a:buFont typeface="+mj-lt"/>
              <a:buAutoNum type="arabicPeriod"/>
            </a:pPr>
            <a:r>
              <a:rPr lang="pt-PT" sz="1600" dirty="0" smtClean="0"/>
              <a:t>Selecione a opção “</a:t>
            </a:r>
            <a:r>
              <a:rPr lang="pt-PT" sz="1600" dirty="0" err="1" smtClean="0"/>
              <a:t>Summary</a:t>
            </a:r>
            <a:r>
              <a:rPr lang="pt-PT" sz="1600" dirty="0" smtClean="0"/>
              <a:t>”</a:t>
            </a:r>
          </a:p>
          <a:p>
            <a:pPr marL="457200" indent="-342900" algn="just">
              <a:buFont typeface="+mj-lt"/>
              <a:buAutoNum type="arabicPeriod"/>
            </a:pPr>
            <a:r>
              <a:rPr lang="pt-PT" sz="1600" dirty="0" smtClean="0"/>
              <a:t>Pressione o botão “</a:t>
            </a:r>
            <a:r>
              <a:rPr lang="pt-PT" sz="1600" dirty="0" err="1" smtClean="0"/>
              <a:t>Summary</a:t>
            </a:r>
            <a:r>
              <a:rPr lang="pt-PT" sz="1600" dirty="0" smtClean="0"/>
              <a:t> </a:t>
            </a:r>
            <a:r>
              <a:rPr lang="pt-PT" sz="1600" dirty="0" err="1" smtClean="0"/>
              <a:t>Options</a:t>
            </a:r>
            <a:r>
              <a:rPr lang="pt-PT" sz="1600" dirty="0" smtClean="0"/>
              <a:t>”</a:t>
            </a:r>
          </a:p>
          <a:p>
            <a:pPr marL="457200" indent="-342900" algn="just">
              <a:buFont typeface="+mj-lt"/>
              <a:buAutoNum type="arabicPeriod"/>
            </a:pPr>
            <a:endParaRPr lang="pt-PT" sz="1600" dirty="0"/>
          </a:p>
          <a:p>
            <a:pPr marL="114300" indent="0" algn="just">
              <a:buNone/>
            </a:pPr>
            <a:r>
              <a:rPr lang="pt-PT" sz="1600" dirty="0" smtClean="0"/>
              <a:t>Abre-se uma nova caixa de diálogo onde pode escolher a função sumário que quer aplicar ao campo </a:t>
            </a:r>
            <a:r>
              <a:rPr lang="pt-PT" sz="1600" dirty="0" err="1" smtClean="0"/>
              <a:t>SaldoCorrente</a:t>
            </a:r>
            <a:r>
              <a:rPr lang="pt-PT" sz="1600" dirty="0" smtClean="0"/>
              <a:t>.</a:t>
            </a:r>
          </a:p>
          <a:p>
            <a:pPr marL="114300" indent="0" algn="just">
              <a:buNone/>
            </a:pPr>
            <a:endParaRPr lang="pt-PT" sz="1600" dirty="0"/>
          </a:p>
          <a:p>
            <a:pPr marL="457200" indent="-342900" algn="just">
              <a:buFont typeface="+mj-lt"/>
              <a:buAutoNum type="arabicPeriod" startAt="4"/>
            </a:pPr>
            <a:r>
              <a:rPr lang="pt-PT" sz="1600" dirty="0" smtClean="0"/>
              <a:t>Selecione todas as opções disponíveis (Sum, </a:t>
            </a:r>
            <a:r>
              <a:rPr lang="pt-PT" sz="1600" dirty="0" err="1" smtClean="0"/>
              <a:t>Avg</a:t>
            </a:r>
            <a:r>
              <a:rPr lang="pt-PT" sz="1600" dirty="0" smtClean="0"/>
              <a:t>, Min, Max)</a:t>
            </a:r>
          </a:p>
          <a:p>
            <a:pPr marL="457200" indent="-342900" algn="just">
              <a:buFont typeface="+mj-lt"/>
              <a:buAutoNum type="arabicPeriod" startAt="4"/>
            </a:pPr>
            <a:r>
              <a:rPr lang="pt-PT" sz="1600" dirty="0" smtClean="0"/>
              <a:t>Selecione igualmente a opção “</a:t>
            </a:r>
            <a:r>
              <a:rPr lang="pt-PT" sz="1600" dirty="0" err="1" smtClean="0"/>
              <a:t>Count</a:t>
            </a:r>
            <a:r>
              <a:rPr lang="pt-PT" sz="1600" dirty="0" smtClean="0"/>
              <a:t> records in Contas”</a:t>
            </a:r>
          </a:p>
          <a:p>
            <a:pPr marL="457200" indent="-342900" algn="just">
              <a:buFont typeface="+mj-lt"/>
              <a:buAutoNum type="arabicPeriod" startAt="4"/>
            </a:pPr>
            <a:r>
              <a:rPr lang="pt-PT" sz="1600" dirty="0" smtClean="0"/>
              <a:t>Prima “</a:t>
            </a:r>
            <a:r>
              <a:rPr lang="pt-PT" sz="1600" dirty="0" err="1" smtClean="0"/>
              <a:t>Next</a:t>
            </a:r>
            <a:r>
              <a:rPr lang="pt-PT" sz="1600" dirty="0" smtClean="0"/>
              <a:t>”</a:t>
            </a:r>
          </a:p>
          <a:p>
            <a:pPr marL="457200" indent="-342900" algn="just">
              <a:buFont typeface="+mj-lt"/>
              <a:buAutoNum type="arabicPeriod" startAt="4"/>
            </a:pPr>
            <a:r>
              <a:rPr lang="pt-PT" sz="1600" dirty="0" smtClean="0"/>
              <a:t>Selecione “</a:t>
            </a:r>
            <a:r>
              <a:rPr lang="pt-PT" sz="1600" dirty="0" err="1" smtClean="0"/>
              <a:t>Year</a:t>
            </a:r>
            <a:r>
              <a:rPr lang="pt-PT" sz="1600" dirty="0" smtClean="0"/>
              <a:t>” para agrupar por ano</a:t>
            </a:r>
          </a:p>
          <a:p>
            <a:pPr marL="457200" indent="-342900" algn="just">
              <a:buFont typeface="+mj-lt"/>
              <a:buAutoNum type="arabicPeriod" startAt="4"/>
            </a:pPr>
            <a:r>
              <a:rPr lang="pt-PT" sz="1600" dirty="0" smtClean="0"/>
              <a:t>Prima “</a:t>
            </a:r>
            <a:r>
              <a:rPr lang="pt-PT" sz="1600" dirty="0" err="1" smtClean="0"/>
              <a:t>Finish</a:t>
            </a:r>
            <a:r>
              <a:rPr lang="pt-PT" sz="1600" dirty="0" smtClean="0"/>
              <a:t>”</a:t>
            </a:r>
          </a:p>
          <a:p>
            <a:pPr marL="114300" indent="0" algn="just">
              <a:buNone/>
            </a:pPr>
            <a:endParaRPr lang="pt-PT" sz="800" dirty="0"/>
          </a:p>
          <a:p>
            <a:pPr marL="114300" indent="0" algn="just">
              <a:buNone/>
            </a:pPr>
            <a:r>
              <a:rPr lang="pt-PT" sz="1600" dirty="0" smtClean="0"/>
              <a:t>Analise o resultado</a:t>
            </a:r>
          </a:p>
          <a:p>
            <a:pPr marL="114300" indent="0" algn="just">
              <a:buNone/>
            </a:pPr>
            <a:endParaRPr lang="pt-PT" sz="1600" dirty="0"/>
          </a:p>
          <a:p>
            <a:pPr marL="114300" indent="0" algn="just">
              <a:buNone/>
            </a:pPr>
            <a:endParaRPr lang="pt-PT" sz="1600" dirty="0"/>
          </a:p>
          <a:p>
            <a:pPr marL="114300" indent="0" algn="just">
              <a:buNone/>
            </a:pPr>
            <a:endParaRPr lang="pt-PT" sz="1600" dirty="0" smtClean="0"/>
          </a:p>
          <a:p>
            <a:pPr marL="114300" indent="0" algn="just">
              <a:buNone/>
            </a:pPr>
            <a:endParaRPr lang="pt-PT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219200"/>
            <a:ext cx="3302792" cy="25064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4114800"/>
            <a:ext cx="3286737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61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Fundamentos de UML&amp;quot;&quot;/&gt;&lt;property id=&quot;20307&quot; value=&quot;256&quot;/&gt;&lt;/object&gt;&lt;object type=&quot;3&quot; unique_id=&quot;10043&quot;&gt;&lt;property id=&quot;20148&quot; value=&quot;5&quot;/&gt;&lt;property id=&quot;20300&quot; value=&quot;Slide 23&quot;/&gt;&lt;property id=&quot;20307&quot; value=&quot;301&quot;/&gt;&lt;/object&gt;&lt;object type=&quot;3&quot; unique_id=&quot;10175&quot;&gt;&lt;property id=&quot;20148&quot; value=&quot;5&quot;/&gt;&lt;property id=&quot;20300&quot; value=&quot;Slide 2 - &amp;quot;Agenda&amp;quot;&quot;/&gt;&lt;property id=&quot;20307&quot; value=&quot;342&quot;/&gt;&lt;/object&gt;&lt;object type=&quot;3&quot; unique_id=&quot;10176&quot;&gt;&lt;property id=&quot;20148&quot; value=&quot;5&quot;/&gt;&lt;property id=&quot;20300&quot; value=&quot;Slide 3 - &amp;quot;Descrição do Sistema&amp;quot;&quot;/&gt;&lt;property id=&quot;20307&quot; value=&quot;343&quot;/&gt;&lt;/object&gt;&lt;object type=&quot;3&quot; unique_id=&quot;10177&quot;&gt;&lt;property id=&quot;20148&quot; value=&quot;5&quot;/&gt;&lt;property id=&quot;20300&quot; value=&quot;Slide 4 - &amp;quot;Criar a Base de Dados&amp;quot;&quot;/&gt;&lt;property id=&quot;20307&quot; value=&quot;344&quot;/&gt;&lt;/object&gt;&lt;object type=&quot;3&quot; unique_id=&quot;10178&quot;&gt;&lt;property id=&quot;20148&quot; value=&quot;5&quot;/&gt;&lt;property id=&quot;20300&quot; value=&quot;Slide 5 - &amp;quot;Criar a Base de Dados (Tabela Clientes)&amp;quot;&quot;/&gt;&lt;property id=&quot;20307&quot; value=&quot;345&quot;/&gt;&lt;/object&gt;&lt;object type=&quot;3&quot; unique_id=&quot;10179&quot;&gt;&lt;property id=&quot;20148&quot; value=&quot;5&quot;/&gt;&lt;property id=&quot;20300&quot; value=&quot;Slide 6 - &amp;quot;Criar a Base de Dados (Tabela Contas)&amp;quot;&quot;/&gt;&lt;property id=&quot;20307&quot; value=&quot;346&quot;/&gt;&lt;/object&gt;&lt;object type=&quot;3&quot; unique_id=&quot;10268&quot;&gt;&lt;property id=&quot;20148&quot; value=&quot;5&quot;/&gt;&lt;property id=&quot;20300&quot; value=&quot;Slide 7 - &amp;quot;Criar a Base de Dados (Tabelas Auxiliares)&amp;quot;&quot;/&gt;&lt;property id=&quot;20307&quot; value=&quot;347&quot;/&gt;&lt;/object&gt;&lt;object type=&quot;3&quot; unique_id=&quot;10324&quot;&gt;&lt;property id=&quot;20148&quot; value=&quot;5&quot;/&gt;&lt;property id=&quot;20300&quot; value=&quot;Slide 8 - &amp;quot;Relacionar Tabelas&amp;quot;&quot;/&gt;&lt;property id=&quot;20307&quot; value=&quot;348&quot;/&gt;&lt;/object&gt;&lt;object type=&quot;3&quot; unique_id=&quot;10325&quot;&gt;&lt;property id=&quot;20148&quot; value=&quot;5&quot;/&gt;&lt;property id=&quot;20300&quot; value=&quot;Slide 9 - &amp;quot;Relacionar Tabelas&amp;quot;&quot;/&gt;&lt;property id=&quot;20307&quot; value=&quot;349&quot;/&gt;&lt;/object&gt;&lt;object type=&quot;3&quot; unique_id=&quot;10326&quot;&gt;&lt;property id=&quot;20148&quot; value=&quot;5&quot;/&gt;&lt;property id=&quot;20300&quot; value=&quot;Slide 10 - &amp;quot;Preencher o Modelo de Dados&amp;quot;&quot;/&gt;&lt;property id=&quot;20307&quot; value=&quot;350&quot;/&gt;&lt;/object&gt;&lt;object type=&quot;3&quot; unique_id=&quot;10369&quot;&gt;&lt;property id=&quot;20148&quot; value=&quot;5&quot;/&gt;&lt;property id=&quot;20300&quot; value=&quot;Slide 11 - &amp;quot;Queries, Forms &amp;amp; Reports&amp;quot;&quot;/&gt;&lt;property id=&quot;20307&quot; value=&quot;351&quot;/&gt;&lt;/object&gt;&lt;object type=&quot;3&quot; unique_id=&quot;10460&quot;&gt;&lt;property id=&quot;20148&quot; value=&quot;5&quot;/&gt;&lt;property id=&quot;20300&quot; value=&quot;Slide 12 - &amp;quot;Criar e Executar Queries&amp;quot;&quot;/&gt;&lt;property id=&quot;20307&quot; value=&quot;352&quot;/&gt;&lt;/object&gt;&lt;object type=&quot;3&quot; unique_id=&quot;10541&quot;&gt;&lt;property id=&quot;20148&quot; value=&quot;5&quot;/&gt;&lt;property id=&quot;20300&quot; value=&quot;Slide 13 - &amp;quot;Queries Para Uma Tabela&amp;quot;&quot;/&gt;&lt;property id=&quot;20307&quot; value=&quot;353&quot;/&gt;&lt;/object&gt;&lt;object type=&quot;3&quot; unique_id=&quot;10542&quot;&gt;&lt;property id=&quot;20148&quot; value=&quot;5&quot;/&gt;&lt;property id=&quot;20300&quot; value=&quot;Slide 14 - &amp;quot;Usando o Query Wizard&amp;quot;&quot;/&gt;&lt;property id=&quot;20307&quot; value=&quot;354&quot;/&gt;&lt;/object&gt;&lt;object type=&quot;3&quot; unique_id=&quot;10543&quot;&gt;&lt;property id=&quot;20148&quot; value=&quot;5&quot;/&gt;&lt;property id=&quot;20300&quot; value=&quot;Slide 15 - &amp;quot;Usando o Design View&amp;quot;&quot;/&gt;&lt;property id=&quot;20307&quot; value=&quot;355&quot;/&gt;&lt;/object&gt;&lt;object type=&quot;3&quot; unique_id=&quot;10753&quot;&gt;&lt;property id=&quot;20148&quot; value=&quot;5&quot;/&gt;&lt;property id=&quot;20300&quot; value=&quot;Slide 16 - &amp;quot;Ver o Código SQL&amp;quot;&quot;/&gt;&lt;property id=&quot;20307&quot; value=&quot;356&quot;/&gt;&lt;/object&gt;&lt;object type=&quot;3&quot; unique_id=&quot;10834&quot;&gt;&lt;property id=&quot;20148&quot; value=&quot;5&quot;/&gt;&lt;property id=&quot;20300&quot; value=&quot;Slide 17 - &amp;quot;Linguagem SQL&amp;quot;&quot;/&gt;&lt;property id=&quot;20307&quot; value=&quot;357&quot;/&gt;&lt;/object&gt;&lt;object type=&quot;3&quot; unique_id=&quot;10835&quot;&gt;&lt;property id=&quot;20148&quot; value=&quot;5&quot;/&gt;&lt;property id=&quot;20300&quot; value=&quot;Slide 18 - &amp;quot;Linguagem SQL&amp;quot;&quot;/&gt;&lt;property id=&quot;20307&quot; value=&quot;358&quot;/&gt;&lt;/object&gt;&lt;object type=&quot;3&quot; unique_id=&quot;10902&quot;&gt;&lt;property id=&quot;20148&quot; value=&quot;5&quot;/&gt;&lt;property id=&quot;20300&quot; value=&quot;Slide 19 - &amp;quot;Linguagem SQL: Mostrar Dados&amp;quot;&quot;/&gt;&lt;property id=&quot;20307&quot; value=&quot;359&quot;/&gt;&lt;/object&gt;&lt;object type=&quot;3&quot; unique_id=&quot;10972&quot;&gt;&lt;property id=&quot;20148&quot; value=&quot;5&quot;/&gt;&lt;property id=&quot;20300&quot; value=&quot;Slide 22 - &amp;quot;Linguagem SQL: Apagar Dados&amp;quot;&quot;/&gt;&lt;property id=&quot;20307&quot; value=&quot;360&quot;/&gt;&lt;/object&gt;&lt;object type=&quot;3&quot; unique_id=&quot;11045&quot;&gt;&lt;property id=&quot;20148&quot; value=&quot;5&quot;/&gt;&lt;property id=&quot;20300&quot; value=&quot;Slide 21 - &amp;quot;Linguagem SQL: Atualizar Dados&amp;quot;&quot;/&gt;&lt;property id=&quot;20307&quot; value=&quot;361&quot;/&gt;&lt;/object&gt;&lt;object type=&quot;3&quot; unique_id=&quot;11438&quot;&gt;&lt;property id=&quot;20148&quot; value=&quot;5&quot;/&gt;&lt;property id=&quot;20300&quot; value=&quot;Slide 20 - &amp;quot;Linguagem SQL: Inserir Dados&amp;quot;&quot;/&gt;&lt;property id=&quot;20307&quot; value=&quot;36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2457</Words>
  <Application>Microsoft Office PowerPoint</Application>
  <PresentationFormat>On-screen Show (4:3)</PresentationFormat>
  <Paragraphs>236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Rounded MT Bold</vt:lpstr>
      <vt:lpstr>Calibri</vt:lpstr>
      <vt:lpstr>Wingdings 2</vt:lpstr>
      <vt:lpstr>Adjacency</vt:lpstr>
      <vt:lpstr>Fundamentos de UML</vt:lpstr>
      <vt:lpstr>Agenda</vt:lpstr>
      <vt:lpstr>Descrição do Sistema</vt:lpstr>
      <vt:lpstr>Visão Geral da Base de Dados</vt:lpstr>
      <vt:lpstr>Queries Sobre Várias Tabelas</vt:lpstr>
      <vt:lpstr>Queries Sobre Várias Tabelas</vt:lpstr>
      <vt:lpstr>Queries Sobre Várias Tabelas</vt:lpstr>
      <vt:lpstr>Queries Sobre Várias Tabelas</vt:lpstr>
      <vt:lpstr>Queries Sobre Várias Tabelas</vt:lpstr>
      <vt:lpstr>Queries Sobre Várias Tabelas</vt:lpstr>
      <vt:lpstr>Formulários para Introdução de Dados</vt:lpstr>
      <vt:lpstr>Formulários para Introdução de Dados</vt:lpstr>
      <vt:lpstr>Relatórios para Visualização de Dados</vt:lpstr>
      <vt:lpstr>Relatórios para Visualização de Dados</vt:lpstr>
      <vt:lpstr>Criar um Formulário com Subformulário</vt:lpstr>
      <vt:lpstr>Criar um Formulário com Subformulário</vt:lpstr>
      <vt:lpstr>Criar um Formulário Navegação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2012-05-21T21:07:40Z</dcterms:created>
  <dcterms:modified xsi:type="dcterms:W3CDTF">2014-05-07T12:59:54Z</dcterms:modified>
</cp:coreProperties>
</file>